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4" r:id="rId3"/>
    <p:sldId id="298" r:id="rId4"/>
    <p:sldId id="315" r:id="rId5"/>
    <p:sldId id="316" r:id="rId6"/>
    <p:sldId id="297" r:id="rId7"/>
    <p:sldId id="317" r:id="rId8"/>
    <p:sldId id="299" r:id="rId9"/>
    <p:sldId id="318" r:id="rId10"/>
    <p:sldId id="320" r:id="rId11"/>
    <p:sldId id="319" r:id="rId12"/>
    <p:sldId id="321" r:id="rId13"/>
    <p:sldId id="293" r:id="rId14"/>
    <p:sldId id="257" r:id="rId15"/>
    <p:sldId id="294" r:id="rId16"/>
    <p:sldId id="295" r:id="rId17"/>
    <p:sldId id="296" r:id="rId18"/>
    <p:sldId id="300" r:id="rId19"/>
    <p:sldId id="309" r:id="rId20"/>
    <p:sldId id="258" r:id="rId21"/>
    <p:sldId id="311" r:id="rId22"/>
    <p:sldId id="304" r:id="rId23"/>
    <p:sldId id="305" r:id="rId24"/>
    <p:sldId id="275" r:id="rId25"/>
    <p:sldId id="302" r:id="rId26"/>
    <p:sldId id="276" r:id="rId27"/>
    <p:sldId id="313" r:id="rId28"/>
    <p:sldId id="303" r:id="rId29"/>
    <p:sldId id="307" r:id="rId30"/>
    <p:sldId id="306" r:id="rId31"/>
    <p:sldId id="259" r:id="rId32"/>
    <p:sldId id="310" r:id="rId33"/>
    <p:sldId id="266" r:id="rId34"/>
    <p:sldId id="312" r:id="rId35"/>
    <p:sldId id="26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63" d="100"/>
          <a:sy n="63" d="100"/>
        </p:scale>
        <p:origin x="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32637B58-87C1-446D-BDA9-B06F4BCF7782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0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637B58-87C1-446D-BDA9-B06F4BCF7782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6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7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2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6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9/4/2022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33C391-72A2-4CE2-8C28-D8EB79873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6E66822-4DC2-4A36-8F12-D3C339730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4AC8FC1-1E05-4C9E-8024-7C7B4CCD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60900"/>
            <a:ext cx="11531267" cy="2197100"/>
          </a:xfrm>
          <a:custGeom>
            <a:avLst/>
            <a:gdLst>
              <a:gd name="connsiteX0" fmla="*/ 0 w 11531267"/>
              <a:gd name="connsiteY0" fmla="*/ 0 h 2197100"/>
              <a:gd name="connsiteX1" fmla="*/ 2781558 w 11531267"/>
              <a:gd name="connsiteY1" fmla="*/ 0 h 2197100"/>
              <a:gd name="connsiteX2" fmla="*/ 3474436 w 11531267"/>
              <a:gd name="connsiteY2" fmla="*/ 0 h 2197100"/>
              <a:gd name="connsiteX3" fmla="*/ 8789867 w 11531267"/>
              <a:gd name="connsiteY3" fmla="*/ 0 h 2197100"/>
              <a:gd name="connsiteX4" fmla="*/ 8789867 w 11531267"/>
              <a:gd name="connsiteY4" fmla="*/ 1883 h 2197100"/>
              <a:gd name="connsiteX5" fmla="*/ 8864304 w 11531267"/>
              <a:gd name="connsiteY5" fmla="*/ 0 h 2197100"/>
              <a:gd name="connsiteX6" fmla="*/ 11527178 w 11531267"/>
              <a:gd name="connsiteY6" fmla="*/ 2170305 h 2197100"/>
              <a:gd name="connsiteX7" fmla="*/ 11531267 w 11531267"/>
              <a:gd name="connsiteY7" fmla="*/ 2197100 h 2197100"/>
              <a:gd name="connsiteX8" fmla="*/ 0 w 11531267"/>
              <a:gd name="connsiteY8" fmla="*/ 2197100 h 219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1267" h="2197100">
                <a:moveTo>
                  <a:pt x="0" y="0"/>
                </a:moveTo>
                <a:lnTo>
                  <a:pt x="2781558" y="0"/>
                </a:lnTo>
                <a:lnTo>
                  <a:pt x="3474436" y="0"/>
                </a:lnTo>
                <a:lnTo>
                  <a:pt x="8789867" y="0"/>
                </a:lnTo>
                <a:lnTo>
                  <a:pt x="8789867" y="1883"/>
                </a:lnTo>
                <a:lnTo>
                  <a:pt x="8864304" y="0"/>
                </a:lnTo>
                <a:cubicBezTo>
                  <a:pt x="10177822" y="0"/>
                  <a:pt x="11273726" y="931715"/>
                  <a:pt x="11527178" y="2170305"/>
                </a:cubicBezTo>
                <a:lnTo>
                  <a:pt x="11531267" y="2197100"/>
                </a:lnTo>
                <a:lnTo>
                  <a:pt x="0" y="219710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0AB19B1-F2C1-43FD-8349-30D54393E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588613" cy="6858000"/>
          </a:xfrm>
          <a:custGeom>
            <a:avLst/>
            <a:gdLst>
              <a:gd name="connsiteX0" fmla="*/ 0 w 2588613"/>
              <a:gd name="connsiteY0" fmla="*/ 0 h 6858000"/>
              <a:gd name="connsiteX1" fmla="*/ 2588613 w 2588613"/>
              <a:gd name="connsiteY1" fmla="*/ 0 h 6858000"/>
              <a:gd name="connsiteX2" fmla="*/ 2588613 w 2588613"/>
              <a:gd name="connsiteY2" fmla="*/ 6858000 h 6858000"/>
              <a:gd name="connsiteX3" fmla="*/ 3834 w 2588613"/>
              <a:gd name="connsiteY3" fmla="*/ 6858000 h 6858000"/>
              <a:gd name="connsiteX4" fmla="*/ 11560 w 2588613"/>
              <a:gd name="connsiteY4" fmla="*/ 6852506 h 6858000"/>
              <a:gd name="connsiteX5" fmla="*/ 1727655 w 2588613"/>
              <a:gd name="connsiteY5" fmla="*/ 3429000 h 6858000"/>
              <a:gd name="connsiteX6" fmla="*/ 260951 w 2588613"/>
              <a:gd name="connsiteY6" fmla="*/ 206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8613" h="6858000">
                <a:moveTo>
                  <a:pt x="0" y="0"/>
                </a:moveTo>
                <a:lnTo>
                  <a:pt x="2588613" y="0"/>
                </a:lnTo>
                <a:lnTo>
                  <a:pt x="2588613" y="6858000"/>
                </a:lnTo>
                <a:lnTo>
                  <a:pt x="3834" y="6858000"/>
                </a:lnTo>
                <a:lnTo>
                  <a:pt x="11560" y="6852506"/>
                </a:lnTo>
                <a:cubicBezTo>
                  <a:pt x="1053335" y="6073410"/>
                  <a:pt x="1727655" y="4829953"/>
                  <a:pt x="1727655" y="3429000"/>
                </a:cubicBezTo>
                <a:cubicBezTo>
                  <a:pt x="1727655" y="2143258"/>
                  <a:pt x="1159683" y="990172"/>
                  <a:pt x="260951" y="206956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237D5-6362-49AE-BFC0-4820535C7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950" y="4927600"/>
            <a:ext cx="8547763" cy="1142998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Data conversion</a:t>
            </a:r>
          </a:p>
        </p:txBody>
      </p:sp>
    </p:spTree>
    <p:extLst>
      <p:ext uri="{BB962C8B-B14F-4D97-AF65-F5344CB8AC3E}">
        <p14:creationId xmlns:p14="http://schemas.microsoft.com/office/powerpoint/2010/main" val="285855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0E1E-2DFE-41B5-9D16-66285FC8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76" y="243441"/>
            <a:ext cx="8504275" cy="461409"/>
          </a:xfrm>
        </p:spPr>
        <p:txBody>
          <a:bodyPr anchor="t">
            <a:normAutofit/>
          </a:bodyPr>
          <a:lstStyle/>
          <a:p>
            <a:pPr algn="ctr"/>
            <a:r>
              <a:rPr lang="en-US" sz="2400" dirty="0"/>
              <a:t>Representation of Computer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CF6AB-B971-4061-A027-5CFECF7E4CF8}"/>
              </a:ext>
            </a:extLst>
          </p:cNvPr>
          <p:cNvSpPr txBox="1"/>
          <p:nvPr/>
        </p:nvSpPr>
        <p:spPr>
          <a:xfrm>
            <a:off x="604884" y="1032932"/>
            <a:ext cx="10195196" cy="4918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computer scientists used the word kilobyte (</a:t>
            </a:r>
            <a:r>
              <a:rPr lang="en-US" sz="1800" b="1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kB</a:t>
            </a:r>
            <a:r>
              <a:rPr lang="en-US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they  mean 1024 bytes.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has become a common practice to use the decimal system to refer to storage, therefore instead of 1024 bytes the equivalent of 1000 bytes is used.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There are two standards that is used to describe storage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Binary  (1024 bytes) </a:t>
            </a:r>
            <a:r>
              <a:rPr lang="en-US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IEC</a:t>
            </a: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- </a:t>
            </a:r>
            <a:r>
              <a:rPr lang="en-US" sz="1800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Electrotechnical Commission</a:t>
            </a:r>
            <a:r>
              <a:rPr lang="en-US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Decimal (1000 bytes) </a:t>
            </a:r>
            <a:r>
              <a:rPr lang="en-US" b="1" u="sng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(SI –International system of unit)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b="1" u="sng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Both standards can be used but as data quantities grows, there is a big discrepancy between them is evident.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solidFill>
                  <a:srgbClr val="FF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Thought teaser. Why do you think this is so?</a:t>
            </a:r>
          </a:p>
        </p:txBody>
      </p:sp>
    </p:spTree>
    <p:extLst>
      <p:ext uri="{BB962C8B-B14F-4D97-AF65-F5344CB8AC3E}">
        <p14:creationId xmlns:p14="http://schemas.microsoft.com/office/powerpoint/2010/main" val="343826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0E1E-2DFE-41B5-9D16-66285FC8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76" y="243441"/>
            <a:ext cx="8504275" cy="461409"/>
          </a:xfrm>
        </p:spPr>
        <p:txBody>
          <a:bodyPr anchor="t">
            <a:normAutofit/>
          </a:bodyPr>
          <a:lstStyle/>
          <a:p>
            <a:pPr algn="ctr"/>
            <a:r>
              <a:rPr lang="en-US" sz="2400" dirty="0"/>
              <a:t>Representation of Computer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CF6AB-B971-4061-A027-5CFECF7E4CF8}"/>
              </a:ext>
            </a:extLst>
          </p:cNvPr>
          <p:cNvSpPr txBox="1"/>
          <p:nvPr/>
        </p:nvSpPr>
        <p:spPr>
          <a:xfrm>
            <a:off x="503284" y="963706"/>
            <a:ext cx="10195196" cy="3158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To address this discrepancy in</a:t>
            </a:r>
            <a:r>
              <a:rPr lang="en-US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1998 the </a:t>
            </a:r>
            <a:r>
              <a:rPr lang="en-US" sz="1800" b="1" u="sng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International Electrotechnical Commission</a:t>
            </a:r>
            <a:r>
              <a:rPr lang="en-US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(IEC) and other regulatory organizations banded together to create a new set of prefixes to be used for information storage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The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perfix</a:t>
            </a:r>
            <a:r>
              <a:rPr lang="en-US" sz="1800" b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Kibi,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mebi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tebi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pebi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dirty="0" err="1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exbi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were adopted so as to eliminate the confusion that sometimes occurs between decimal (power of 10) and binary (power of 2) numeration terms.</a:t>
            </a:r>
            <a:endParaRPr 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C91A4D-4AA4-310D-FF69-DC73E6461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36486"/>
              </p:ext>
            </p:extLst>
          </p:nvPr>
        </p:nvGraphicFramePr>
        <p:xfrm>
          <a:off x="3509964" y="4122648"/>
          <a:ext cx="6568756" cy="24919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2189">
                  <a:extLst>
                    <a:ext uri="{9D8B030D-6E8A-4147-A177-3AD203B41FA5}">
                      <a16:colId xmlns:a16="http://schemas.microsoft.com/office/drawing/2014/main" val="1555458900"/>
                    </a:ext>
                  </a:extLst>
                </a:gridCol>
                <a:gridCol w="862567">
                  <a:extLst>
                    <a:ext uri="{9D8B030D-6E8A-4147-A177-3AD203B41FA5}">
                      <a16:colId xmlns:a16="http://schemas.microsoft.com/office/drawing/2014/main" val="920539005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1808362751"/>
                    </a:ext>
                  </a:extLst>
                </a:gridCol>
                <a:gridCol w="3190240">
                  <a:extLst>
                    <a:ext uri="{9D8B030D-6E8A-4147-A177-3AD203B41FA5}">
                      <a16:colId xmlns:a16="http://schemas.microsoft.com/office/drawing/2014/main" val="4258730264"/>
                    </a:ext>
                  </a:extLst>
                </a:gridCol>
              </a:tblGrid>
              <a:tr h="5489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Bookman Old Style" panose="02050604050505020204" pitchFamily="18" charset="0"/>
                        </a:rPr>
                        <a:t>Full technical name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Bookman Old Style" panose="02050604050505020204" pitchFamily="18" charset="0"/>
                        </a:rPr>
                        <a:t>Prefix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Symbol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Value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6290404"/>
                  </a:ext>
                </a:extLst>
              </a:tr>
              <a:tr h="3238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  <a:latin typeface="Bookman Old Style" panose="02050604050505020204" pitchFamily="18" charset="0"/>
                        </a:rPr>
                        <a:t>Kilobinary</a:t>
                      </a:r>
                      <a:endParaRPr lang="en-US" sz="16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kibi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Ki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2</a:t>
                      </a:r>
                      <a:r>
                        <a:rPr lang="ru-RU" sz="1200" baseline="30000">
                          <a:effectLst/>
                          <a:latin typeface="Bookman Old Style" panose="02050604050505020204" pitchFamily="18" charset="0"/>
                        </a:rPr>
                        <a:t>10</a:t>
                      </a: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=1,024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0087542"/>
                  </a:ext>
                </a:extLst>
              </a:tr>
              <a:tr h="3238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  <a:latin typeface="Bookman Old Style" panose="02050604050505020204" pitchFamily="18" charset="0"/>
                        </a:rPr>
                        <a:t>megabinary</a:t>
                      </a:r>
                      <a:endParaRPr lang="en-US" sz="16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mebi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Mi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2</a:t>
                      </a:r>
                      <a:r>
                        <a:rPr lang="ru-RU" sz="1200" baseline="30000">
                          <a:effectLst/>
                          <a:latin typeface="Bookman Old Style" panose="02050604050505020204" pitchFamily="18" charset="0"/>
                        </a:rPr>
                        <a:t>20</a:t>
                      </a: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=1,048,576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206117"/>
                  </a:ext>
                </a:extLst>
              </a:tr>
              <a:tr h="3238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  <a:latin typeface="Bookman Old Style" panose="02050604050505020204" pitchFamily="18" charset="0"/>
                        </a:rPr>
                        <a:t>gigabinary</a:t>
                      </a:r>
                      <a:endParaRPr lang="en-US" sz="16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gibi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Gi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2</a:t>
                      </a:r>
                      <a:r>
                        <a:rPr lang="ru-RU" sz="1200" baseline="30000">
                          <a:effectLst/>
                          <a:latin typeface="Bookman Old Style" panose="02050604050505020204" pitchFamily="18" charset="0"/>
                        </a:rPr>
                        <a:t>30</a:t>
                      </a: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=1,073,741,824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992917"/>
                  </a:ext>
                </a:extLst>
              </a:tr>
              <a:tr h="3238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  <a:latin typeface="Bookman Old Style" panose="02050604050505020204" pitchFamily="18" charset="0"/>
                        </a:rPr>
                        <a:t>terabinary</a:t>
                      </a:r>
                      <a:endParaRPr lang="en-US" sz="16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tebi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Ti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2</a:t>
                      </a:r>
                      <a:r>
                        <a:rPr lang="ru-RU" sz="1200" baseline="30000">
                          <a:effectLst/>
                          <a:latin typeface="Bookman Old Style" panose="02050604050505020204" pitchFamily="18" charset="0"/>
                        </a:rPr>
                        <a:t>40</a:t>
                      </a: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=1,099,511,627,776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8045524"/>
                  </a:ext>
                </a:extLst>
              </a:tr>
              <a:tr h="3238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  <a:latin typeface="Bookman Old Style" panose="02050604050505020204" pitchFamily="18" charset="0"/>
                        </a:rPr>
                        <a:t>petabinary</a:t>
                      </a:r>
                      <a:endParaRPr lang="en-US" sz="16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pebi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Pi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2</a:t>
                      </a:r>
                      <a:r>
                        <a:rPr lang="ru-RU" sz="1200" baseline="30000">
                          <a:effectLst/>
                          <a:latin typeface="Bookman Old Style" panose="02050604050505020204" pitchFamily="18" charset="0"/>
                        </a:rPr>
                        <a:t>50</a:t>
                      </a: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=1,125,899,906,842,624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5327225"/>
                  </a:ext>
                </a:extLst>
              </a:tr>
              <a:tr h="3238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dirty="0" err="1">
                          <a:effectLst/>
                          <a:latin typeface="Bookman Old Style" panose="02050604050505020204" pitchFamily="18" charset="0"/>
                        </a:rPr>
                        <a:t>exabinary</a:t>
                      </a:r>
                      <a:endParaRPr lang="en-US" sz="16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exbi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>
                          <a:effectLst/>
                          <a:latin typeface="Bookman Old Style" panose="02050604050505020204" pitchFamily="18" charset="0"/>
                        </a:rPr>
                        <a:t>Ei</a:t>
                      </a:r>
                      <a:endParaRPr lang="en-US" sz="12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dirty="0">
                          <a:effectLst/>
                          <a:latin typeface="Bookman Old Style" panose="02050604050505020204" pitchFamily="18" charset="0"/>
                        </a:rPr>
                        <a:t>2</a:t>
                      </a:r>
                      <a:r>
                        <a:rPr lang="ru-RU" sz="1200" baseline="30000" dirty="0">
                          <a:effectLst/>
                          <a:latin typeface="Bookman Old Style" panose="02050604050505020204" pitchFamily="18" charset="0"/>
                        </a:rPr>
                        <a:t>60</a:t>
                      </a:r>
                      <a:r>
                        <a:rPr lang="ru-RU" sz="1200" dirty="0">
                          <a:effectLst/>
                          <a:latin typeface="Bookman Old Style" panose="02050604050505020204" pitchFamily="18" charset="0"/>
                        </a:rPr>
                        <a:t>=1,152,921,504,606,846,97</a:t>
                      </a:r>
                      <a:endParaRPr lang="en-US" sz="12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8799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49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0E1E-2DFE-41B5-9D16-66285FC8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76" y="243441"/>
            <a:ext cx="8504275" cy="461409"/>
          </a:xfrm>
        </p:spPr>
        <p:txBody>
          <a:bodyPr anchor="t">
            <a:normAutofit/>
          </a:bodyPr>
          <a:lstStyle/>
          <a:p>
            <a:pPr algn="ctr"/>
            <a:r>
              <a:rPr lang="en-US" sz="2400" dirty="0"/>
              <a:t>Comparison of Data Storage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1F900D6-0A8E-657E-3AAC-7C0728D3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093424"/>
            <a:ext cx="8757920" cy="52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6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96BE0E-FC30-4168-BDFC-8DD4D1D42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2B0BF24-49CD-4259-B076-57BF640F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00664" cy="6858000"/>
          </a:xfrm>
          <a:custGeom>
            <a:avLst/>
            <a:gdLst>
              <a:gd name="connsiteX0" fmla="*/ 0 w 6800664"/>
              <a:gd name="connsiteY0" fmla="*/ 0 h 6858000"/>
              <a:gd name="connsiteX1" fmla="*/ 1849345 w 6800664"/>
              <a:gd name="connsiteY1" fmla="*/ 0 h 6858000"/>
              <a:gd name="connsiteX2" fmla="*/ 1849345 w 6800664"/>
              <a:gd name="connsiteY2" fmla="*/ 1 h 6858000"/>
              <a:gd name="connsiteX3" fmla="*/ 6800664 w 6800664"/>
              <a:gd name="connsiteY3" fmla="*/ 1 h 6858000"/>
              <a:gd name="connsiteX4" fmla="*/ 3369709 w 6800664"/>
              <a:gd name="connsiteY4" fmla="*/ 3430956 h 6858000"/>
              <a:gd name="connsiteX5" fmla="*/ 6624108 w 6800664"/>
              <a:gd name="connsiteY5" fmla="*/ 6857447 h 6858000"/>
              <a:gd name="connsiteX6" fmla="*/ 6645980 w 6800664"/>
              <a:gd name="connsiteY6" fmla="*/ 6858000 h 6858000"/>
              <a:gd name="connsiteX7" fmla="*/ 0 w 68006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0664" h="6858000">
                <a:moveTo>
                  <a:pt x="0" y="0"/>
                </a:moveTo>
                <a:lnTo>
                  <a:pt x="1849345" y="0"/>
                </a:lnTo>
                <a:lnTo>
                  <a:pt x="1849345" y="1"/>
                </a:lnTo>
                <a:lnTo>
                  <a:pt x="6800664" y="1"/>
                </a:lnTo>
                <a:cubicBezTo>
                  <a:pt x="4905801" y="1"/>
                  <a:pt x="3369709" y="1536092"/>
                  <a:pt x="3369709" y="3430956"/>
                </a:cubicBezTo>
                <a:cubicBezTo>
                  <a:pt x="3369709" y="5266605"/>
                  <a:pt x="4811294" y="6765555"/>
                  <a:pt x="6624108" y="6857447"/>
                </a:cubicBezTo>
                <a:lnTo>
                  <a:pt x="66459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0A3F262-FC31-4211-8F69-56F78448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00664" cy="6858000"/>
          </a:xfrm>
          <a:custGeom>
            <a:avLst/>
            <a:gdLst>
              <a:gd name="connsiteX0" fmla="*/ 0 w 6800664"/>
              <a:gd name="connsiteY0" fmla="*/ 0 h 6858000"/>
              <a:gd name="connsiteX1" fmla="*/ 1849345 w 6800664"/>
              <a:gd name="connsiteY1" fmla="*/ 0 h 6858000"/>
              <a:gd name="connsiteX2" fmla="*/ 1849345 w 6800664"/>
              <a:gd name="connsiteY2" fmla="*/ 1 h 6858000"/>
              <a:gd name="connsiteX3" fmla="*/ 6800664 w 6800664"/>
              <a:gd name="connsiteY3" fmla="*/ 1 h 6858000"/>
              <a:gd name="connsiteX4" fmla="*/ 3369709 w 6800664"/>
              <a:gd name="connsiteY4" fmla="*/ 3430956 h 6858000"/>
              <a:gd name="connsiteX5" fmla="*/ 6624108 w 6800664"/>
              <a:gd name="connsiteY5" fmla="*/ 6857447 h 6858000"/>
              <a:gd name="connsiteX6" fmla="*/ 6645980 w 6800664"/>
              <a:gd name="connsiteY6" fmla="*/ 6858000 h 6858000"/>
              <a:gd name="connsiteX7" fmla="*/ 0 w 68006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0664" h="6858000">
                <a:moveTo>
                  <a:pt x="0" y="0"/>
                </a:moveTo>
                <a:lnTo>
                  <a:pt x="1849345" y="0"/>
                </a:lnTo>
                <a:lnTo>
                  <a:pt x="1849345" y="1"/>
                </a:lnTo>
                <a:lnTo>
                  <a:pt x="6800664" y="1"/>
                </a:lnTo>
                <a:cubicBezTo>
                  <a:pt x="4905801" y="1"/>
                  <a:pt x="3369709" y="1536092"/>
                  <a:pt x="3369709" y="3430956"/>
                </a:cubicBezTo>
                <a:cubicBezTo>
                  <a:pt x="3369709" y="5266605"/>
                  <a:pt x="4811294" y="6765555"/>
                  <a:pt x="6624108" y="6857447"/>
                </a:cubicBezTo>
                <a:lnTo>
                  <a:pt x="66459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7C0B86-386E-472B-B980-775A3B3C0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52800" cy="6856084"/>
          </a:xfrm>
          <a:custGeom>
            <a:avLst/>
            <a:gdLst>
              <a:gd name="connsiteX0" fmla="*/ 0 w 3352800"/>
              <a:gd name="connsiteY0" fmla="*/ 0 h 6856084"/>
              <a:gd name="connsiteX1" fmla="*/ 3352800 w 3352800"/>
              <a:gd name="connsiteY1" fmla="*/ 0 h 6856084"/>
              <a:gd name="connsiteX2" fmla="*/ 3352800 w 3352800"/>
              <a:gd name="connsiteY2" fmla="*/ 3427044 h 6856084"/>
              <a:gd name="connsiteX3" fmla="*/ 3352800 w 3352800"/>
              <a:gd name="connsiteY3" fmla="*/ 3442336 h 6856084"/>
              <a:gd name="connsiteX4" fmla="*/ 3352413 w 3352800"/>
              <a:gd name="connsiteY4" fmla="*/ 3442336 h 6856084"/>
              <a:gd name="connsiteX5" fmla="*/ 3348336 w 3352800"/>
              <a:gd name="connsiteY5" fmla="*/ 3603600 h 6856084"/>
              <a:gd name="connsiteX6" fmla="*/ 92918 w 3352800"/>
              <a:gd name="connsiteY6" fmla="*/ 6853808 h 6856084"/>
              <a:gd name="connsiteX7" fmla="*/ 0 w 3352800"/>
              <a:gd name="connsiteY7" fmla="*/ 6856084 h 685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2800" h="6856084">
                <a:moveTo>
                  <a:pt x="0" y="0"/>
                </a:moveTo>
                <a:lnTo>
                  <a:pt x="3352800" y="0"/>
                </a:lnTo>
                <a:lnTo>
                  <a:pt x="3352800" y="3427044"/>
                </a:lnTo>
                <a:lnTo>
                  <a:pt x="3352800" y="3442336"/>
                </a:lnTo>
                <a:lnTo>
                  <a:pt x="3352413" y="3442336"/>
                </a:lnTo>
                <a:lnTo>
                  <a:pt x="3348336" y="3603600"/>
                </a:lnTo>
                <a:cubicBezTo>
                  <a:pt x="3259315" y="5359763"/>
                  <a:pt x="1849804" y="6767537"/>
                  <a:pt x="92918" y="6853808"/>
                </a:cubicBezTo>
                <a:lnTo>
                  <a:pt x="0" y="6856084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ADD68-8761-4498-B3C6-15D8AAC2A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64" y="1381124"/>
            <a:ext cx="2570328" cy="3715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The Number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51D96-4B36-4AD5-A058-7CDA2B7DB5A8}"/>
              </a:ext>
            </a:extLst>
          </p:cNvPr>
          <p:cNvSpPr txBox="1"/>
          <p:nvPr/>
        </p:nvSpPr>
        <p:spPr>
          <a:xfrm>
            <a:off x="5396839" y="295275"/>
            <a:ext cx="6438900" cy="3547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architecture supports following number systems.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number system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Octal number system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Decimal number system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Hexadecimal (hex) number system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18640F91-BF81-474D-9985-15FDBA8D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43" y="2991275"/>
            <a:ext cx="5828507" cy="32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18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6D4138F-6637-46CB-BDCB-849DA2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2" y="2517140"/>
            <a:ext cx="5657848" cy="3664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69385-5571-4A6B-8126-C86A98EE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38" y="1092302"/>
            <a:ext cx="10608524" cy="1536598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Binary number system has only two digits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and 1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Every number (value) is represented with 0 and 1 in this number system. The base of binary number system is 2, because it has only two digits.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number system is also positional value system, where each digit has a value expressed in powers of 2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DBE6E4-CECE-4085-92EA-0414735F9F02}"/>
              </a:ext>
            </a:extLst>
          </p:cNvPr>
          <p:cNvSpPr txBox="1">
            <a:spLocks/>
          </p:cNvSpPr>
          <p:nvPr/>
        </p:nvSpPr>
        <p:spPr>
          <a:xfrm>
            <a:off x="2376001" y="34774"/>
            <a:ext cx="7872899" cy="1062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Binary System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49675DB1-CDD3-4722-AD2D-87E969383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625795"/>
              </p:ext>
            </p:extLst>
          </p:nvPr>
        </p:nvGraphicFramePr>
        <p:xfrm>
          <a:off x="6960169" y="3063240"/>
          <a:ext cx="466821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527">
                  <a:extLst>
                    <a:ext uri="{9D8B030D-6E8A-4147-A177-3AD203B41FA5}">
                      <a16:colId xmlns:a16="http://schemas.microsoft.com/office/drawing/2014/main" val="2651947051"/>
                    </a:ext>
                  </a:extLst>
                </a:gridCol>
                <a:gridCol w="583527">
                  <a:extLst>
                    <a:ext uri="{9D8B030D-6E8A-4147-A177-3AD203B41FA5}">
                      <a16:colId xmlns:a16="http://schemas.microsoft.com/office/drawing/2014/main" val="821093059"/>
                    </a:ext>
                  </a:extLst>
                </a:gridCol>
                <a:gridCol w="583527">
                  <a:extLst>
                    <a:ext uri="{9D8B030D-6E8A-4147-A177-3AD203B41FA5}">
                      <a16:colId xmlns:a16="http://schemas.microsoft.com/office/drawing/2014/main" val="1143492775"/>
                    </a:ext>
                  </a:extLst>
                </a:gridCol>
                <a:gridCol w="583527">
                  <a:extLst>
                    <a:ext uri="{9D8B030D-6E8A-4147-A177-3AD203B41FA5}">
                      <a16:colId xmlns:a16="http://schemas.microsoft.com/office/drawing/2014/main" val="2494555350"/>
                    </a:ext>
                  </a:extLst>
                </a:gridCol>
                <a:gridCol w="583527">
                  <a:extLst>
                    <a:ext uri="{9D8B030D-6E8A-4147-A177-3AD203B41FA5}">
                      <a16:colId xmlns:a16="http://schemas.microsoft.com/office/drawing/2014/main" val="3807022664"/>
                    </a:ext>
                  </a:extLst>
                </a:gridCol>
                <a:gridCol w="583527">
                  <a:extLst>
                    <a:ext uri="{9D8B030D-6E8A-4147-A177-3AD203B41FA5}">
                      <a16:colId xmlns:a16="http://schemas.microsoft.com/office/drawing/2014/main" val="326416237"/>
                    </a:ext>
                  </a:extLst>
                </a:gridCol>
                <a:gridCol w="583527">
                  <a:extLst>
                    <a:ext uri="{9D8B030D-6E8A-4147-A177-3AD203B41FA5}">
                      <a16:colId xmlns:a16="http://schemas.microsoft.com/office/drawing/2014/main" val="2927951408"/>
                    </a:ext>
                  </a:extLst>
                </a:gridCol>
                <a:gridCol w="583527">
                  <a:extLst>
                    <a:ext uri="{9D8B030D-6E8A-4147-A177-3AD203B41FA5}">
                      <a16:colId xmlns:a16="http://schemas.microsoft.com/office/drawing/2014/main" val="2723626056"/>
                    </a:ext>
                  </a:extLst>
                </a:gridCol>
              </a:tblGrid>
              <a:tr h="346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59786"/>
                  </a:ext>
                </a:extLst>
              </a:tr>
              <a:tr h="35608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5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081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CDBE6E4-CECE-4085-92EA-0414735F9F02}"/>
              </a:ext>
            </a:extLst>
          </p:cNvPr>
          <p:cNvSpPr txBox="1">
            <a:spLocks/>
          </p:cNvSpPr>
          <p:nvPr/>
        </p:nvSpPr>
        <p:spPr>
          <a:xfrm>
            <a:off x="2271226" y="390890"/>
            <a:ext cx="7872899" cy="1062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Octal number system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3101DA-1985-4A17-9CB2-47C2B3B2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51" y="1290036"/>
            <a:ext cx="10202248" cy="132589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Octal number system has only eight (8) digits from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 to 7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Every number (value) represents with 0,1,2,3,4,5,6 and 7 in this number system. The base of octal number system is 8, because it has only 8 digits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octal numbering system we represent the binary numbers as a set of 3 digits (2</a:t>
            </a:r>
            <a:r>
              <a:rPr lang="en-US" sz="20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8)</a:t>
            </a:r>
            <a:b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3B1076-A226-4785-A566-32ABC397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405" y="4283625"/>
            <a:ext cx="6623994" cy="2294848"/>
          </a:xfrm>
          <a:prstGeom prst="rect">
            <a:avLst/>
          </a:prstGeom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A41C89F5-2BFB-4FFB-AC1A-5359FA8F7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714546"/>
              </p:ext>
            </p:extLst>
          </p:nvPr>
        </p:nvGraphicFramePr>
        <p:xfrm>
          <a:off x="3008405" y="3330287"/>
          <a:ext cx="2917635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7474">
                  <a:extLst>
                    <a:ext uri="{9D8B030D-6E8A-4147-A177-3AD203B41FA5}">
                      <a16:colId xmlns:a16="http://schemas.microsoft.com/office/drawing/2014/main" val="249455535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3807022664"/>
                    </a:ext>
                  </a:extLst>
                </a:gridCol>
                <a:gridCol w="490657">
                  <a:extLst>
                    <a:ext uri="{9D8B030D-6E8A-4147-A177-3AD203B41FA5}">
                      <a16:colId xmlns:a16="http://schemas.microsoft.com/office/drawing/2014/main" val="326416237"/>
                    </a:ext>
                  </a:extLst>
                </a:gridCol>
                <a:gridCol w="583527">
                  <a:extLst>
                    <a:ext uri="{9D8B030D-6E8A-4147-A177-3AD203B41FA5}">
                      <a16:colId xmlns:a16="http://schemas.microsoft.com/office/drawing/2014/main" val="2927951408"/>
                    </a:ext>
                  </a:extLst>
                </a:gridCol>
                <a:gridCol w="583527">
                  <a:extLst>
                    <a:ext uri="{9D8B030D-6E8A-4147-A177-3AD203B41FA5}">
                      <a16:colId xmlns:a16="http://schemas.microsoft.com/office/drawing/2014/main" val="2723626056"/>
                    </a:ext>
                  </a:extLst>
                </a:gridCol>
              </a:tblGrid>
              <a:tr h="346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  <a:r>
                        <a:rPr lang="en-US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r>
                        <a:rPr lang="en-US" baseline="30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59786"/>
                  </a:ext>
                </a:extLst>
              </a:tr>
              <a:tr h="3462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50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079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CDBE6E4-CECE-4085-92EA-0414735F9F02}"/>
              </a:ext>
            </a:extLst>
          </p:cNvPr>
          <p:cNvSpPr txBox="1">
            <a:spLocks/>
          </p:cNvSpPr>
          <p:nvPr/>
        </p:nvSpPr>
        <p:spPr>
          <a:xfrm>
            <a:off x="2271226" y="390890"/>
            <a:ext cx="7872899" cy="1062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 number system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08E44-C8F6-46BC-82E4-7AC22FDEAB8F}"/>
              </a:ext>
            </a:extLst>
          </p:cNvPr>
          <p:cNvSpPr txBox="1"/>
          <p:nvPr/>
        </p:nvSpPr>
        <p:spPr>
          <a:xfrm>
            <a:off x="842962" y="1453687"/>
            <a:ext cx="10506075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number system has only ten (10) digits from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to 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Every number (value) represents with 0,1,2,3,4,5,6, 7,8 and 9 in this number system. The base of decimal number system is 10, because it has only 10 digits.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digit has a value based on its position called place value. The value of the position increases by 10 times as we move from right to left in the number.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A44BEE6-82A4-4462-BF9C-A6EC91BFF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770690"/>
              </p:ext>
            </p:extLst>
          </p:nvPr>
        </p:nvGraphicFramePr>
        <p:xfrm>
          <a:off x="1878319" y="3937399"/>
          <a:ext cx="562785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7976">
                  <a:extLst>
                    <a:ext uri="{9D8B030D-6E8A-4147-A177-3AD203B41FA5}">
                      <a16:colId xmlns:a16="http://schemas.microsoft.com/office/drawing/2014/main" val="1143492775"/>
                    </a:ext>
                  </a:extLst>
                </a:gridCol>
                <a:gridCol w="937976">
                  <a:extLst>
                    <a:ext uri="{9D8B030D-6E8A-4147-A177-3AD203B41FA5}">
                      <a16:colId xmlns:a16="http://schemas.microsoft.com/office/drawing/2014/main" val="2494555350"/>
                    </a:ext>
                  </a:extLst>
                </a:gridCol>
                <a:gridCol w="937976">
                  <a:extLst>
                    <a:ext uri="{9D8B030D-6E8A-4147-A177-3AD203B41FA5}">
                      <a16:colId xmlns:a16="http://schemas.microsoft.com/office/drawing/2014/main" val="3807022664"/>
                    </a:ext>
                  </a:extLst>
                </a:gridCol>
                <a:gridCol w="937976">
                  <a:extLst>
                    <a:ext uri="{9D8B030D-6E8A-4147-A177-3AD203B41FA5}">
                      <a16:colId xmlns:a16="http://schemas.microsoft.com/office/drawing/2014/main" val="326416237"/>
                    </a:ext>
                  </a:extLst>
                </a:gridCol>
                <a:gridCol w="937976">
                  <a:extLst>
                    <a:ext uri="{9D8B030D-6E8A-4147-A177-3AD203B41FA5}">
                      <a16:colId xmlns:a16="http://schemas.microsoft.com/office/drawing/2014/main" val="2927951408"/>
                    </a:ext>
                  </a:extLst>
                </a:gridCol>
                <a:gridCol w="937976">
                  <a:extLst>
                    <a:ext uri="{9D8B030D-6E8A-4147-A177-3AD203B41FA5}">
                      <a16:colId xmlns:a16="http://schemas.microsoft.com/office/drawing/2014/main" val="2723626056"/>
                    </a:ext>
                  </a:extLst>
                </a:gridCol>
              </a:tblGrid>
              <a:tr h="346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59786"/>
                  </a:ext>
                </a:extLst>
              </a:tr>
              <a:tr h="3462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508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C9E6BD6-38ED-4385-8841-8EC4587DED66}"/>
              </a:ext>
            </a:extLst>
          </p:cNvPr>
          <p:cNvSpPr txBox="1"/>
          <p:nvPr/>
        </p:nvSpPr>
        <p:spPr>
          <a:xfrm>
            <a:off x="1878319" y="5084263"/>
            <a:ext cx="6511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the value of 786 is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7 x 10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+ 8 x 10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+ 6 x 10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700 + 80 + 6</a:t>
            </a:r>
          </a:p>
        </p:txBody>
      </p:sp>
    </p:spTree>
    <p:extLst>
      <p:ext uri="{BB962C8B-B14F-4D97-AF65-F5344CB8AC3E}">
        <p14:creationId xmlns:p14="http://schemas.microsoft.com/office/powerpoint/2010/main" val="1076662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CDBE6E4-CECE-4085-92EA-0414735F9F02}"/>
              </a:ext>
            </a:extLst>
          </p:cNvPr>
          <p:cNvSpPr txBox="1">
            <a:spLocks/>
          </p:cNvSpPr>
          <p:nvPr/>
        </p:nvSpPr>
        <p:spPr>
          <a:xfrm>
            <a:off x="2271226" y="390890"/>
            <a:ext cx="7872899" cy="1062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 number system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0B288-0DC9-483C-8162-8E2BC7A0C9B5}"/>
              </a:ext>
            </a:extLst>
          </p:cNvPr>
          <p:cNvSpPr txBox="1"/>
          <p:nvPr/>
        </p:nvSpPr>
        <p:spPr>
          <a:xfrm>
            <a:off x="3110326" y="1869394"/>
            <a:ext cx="6740874" cy="3366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Hexadecimal number system has sixteen (16) alphanumeric values from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to 9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to 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number (value) represents with 0,1,2,3,4,5,6, 7,8,9,A,B,C,D,E and F in this number system.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base of hexadecimal number system is 16, because it has 16 alphanumeric values.</a:t>
            </a:r>
          </a:p>
          <a:p>
            <a:pPr>
              <a:lnSpc>
                <a:spcPct val="15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is 10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is 11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is 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is 13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is 14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is 15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2D409E7-DEFC-48FE-9EE1-C177C43E7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" y="1174131"/>
            <a:ext cx="2937043" cy="5435391"/>
          </a:xfrm>
          <a:prstGeom prst="rect">
            <a:avLst/>
          </a:prstGeom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D7477AD0-AFA9-49E9-8C23-80EE95E30E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1"/>
          <a:stretch/>
        </p:blipFill>
        <p:spPr>
          <a:xfrm>
            <a:off x="9920774" y="998224"/>
            <a:ext cx="1700613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44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4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C03E7-808B-44D5-831E-63DDBEFA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2362"/>
            <a:ext cx="3814549" cy="3354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</a:rPr>
              <a:t>Conversion</a:t>
            </a: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0C06F844-074B-4478-8A9D-123BFFF6A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52" y="1537292"/>
            <a:ext cx="5689348" cy="3783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94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6B3DA-177D-4B81-96C7-0BC60CDB4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2362"/>
            <a:ext cx="3814549" cy="3354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</a:rPr>
              <a:t>Binary Conversion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D7ECD4D-4931-4CF8-9E31-0C3C07E87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26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3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38E59FE-7D5E-44AE-9A51-08FBB00B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26011-DCE6-452A-AC14-C6B23A4B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066" y="365760"/>
            <a:ext cx="6397496" cy="856459"/>
          </a:xfrm>
        </p:spPr>
        <p:txBody>
          <a:bodyPr anchor="t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9BEC-ED81-457F-AD81-830DDC2AA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9910"/>
            <a:ext cx="6522720" cy="4033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u="none" strike="noStrike" baseline="0" dirty="0">
                <a:solidFill>
                  <a:schemeClr val="tx1"/>
                </a:solidFill>
                <a:latin typeface="Bookman Old Style" panose="02050604050505020204" pitchFamily="18" charset="0"/>
              </a:rPr>
              <a:t>At the end of the lesson students should be able to </a:t>
            </a:r>
          </a:p>
          <a:p>
            <a:pPr marL="342900" indent="-342900">
              <a:buClrTx/>
              <a:buFont typeface="+mj-lt"/>
              <a:buAutoNum type="alphaLcParenR"/>
            </a:pPr>
            <a:r>
              <a:rPr lang="en-US" b="0" i="0" u="none" strike="noStrike" baseline="0" dirty="0">
                <a:solidFill>
                  <a:schemeClr val="tx1"/>
                </a:solidFill>
                <a:latin typeface="Bookman Old Style" panose="02050604050505020204" pitchFamily="18" charset="0"/>
              </a:rPr>
              <a:t>convert decimal numbers into Octal, binary and hexadecimal numbers.</a:t>
            </a:r>
          </a:p>
          <a:p>
            <a:pPr marL="342900" indent="-342900">
              <a:buClrTx/>
              <a:buFont typeface="+mj-lt"/>
              <a:buAutoNum type="alphaLcParenR"/>
            </a:pPr>
            <a:r>
              <a:rPr lang="en-US" b="0" i="0" u="none" strike="noStrike" baseline="0" dirty="0">
                <a:solidFill>
                  <a:schemeClr val="tx1"/>
                </a:solidFill>
                <a:latin typeface="Bookman Old Style" panose="02050604050505020204" pitchFamily="18" charset="0"/>
              </a:rPr>
              <a:t>convert binary numbers into octal, decimal and hexadecimal numbers.</a:t>
            </a:r>
          </a:p>
          <a:p>
            <a:pPr marL="342900" indent="-342900">
              <a:buClrTx/>
              <a:buFont typeface="+mj-lt"/>
              <a:buAutoNum type="alphaLcParenR"/>
            </a:pPr>
            <a:r>
              <a:rPr lang="en-US" b="0" i="0" u="none" strike="noStrike" baseline="0" dirty="0">
                <a:solidFill>
                  <a:schemeClr val="tx1"/>
                </a:solidFill>
                <a:latin typeface="Bookman Old Style" panose="02050604050505020204" pitchFamily="18" charset="0"/>
              </a:rPr>
              <a:t>convert hexadecimal numbers into octal, decimal and binary numbers</a:t>
            </a:r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326C10F-CA83-4BBD-AC8B-AA1B3AB32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9" r="33312" b="1"/>
          <a:stretch/>
        </p:blipFill>
        <p:spPr>
          <a:xfrm>
            <a:off x="7924803" y="1"/>
            <a:ext cx="4267197" cy="687062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4757A4-999E-4582-917C-9C73BFEA9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48214" y="3262081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AE6AD2-77FD-438C-B9EE-3347535CE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48214" y="3262081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37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9385-5571-4A6B-8126-C86A98EE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775" y="267573"/>
            <a:ext cx="7200900" cy="1325890"/>
          </a:xfrm>
        </p:spPr>
        <p:txBody>
          <a:bodyPr>
            <a:normAutofit/>
          </a:bodyPr>
          <a:lstStyle/>
          <a:p>
            <a:r>
              <a:rPr lang="en-US" dirty="0"/>
              <a:t>Binary to Decimal (denary)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675AC-3F2E-4F16-8B21-58A4EF5D06DB}"/>
              </a:ext>
            </a:extLst>
          </p:cNvPr>
          <p:cNvSpPr txBox="1"/>
          <p:nvPr/>
        </p:nvSpPr>
        <p:spPr>
          <a:xfrm>
            <a:off x="960914" y="1666329"/>
            <a:ext cx="6601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i="0" u="none" strike="noStrike" baseline="0" dirty="0">
                <a:latin typeface="Times-New-Roman,Bold"/>
              </a:rPr>
              <a:t>Place value and add method</a:t>
            </a:r>
            <a:endParaRPr lang="en-US" b="1" dirty="0">
              <a:latin typeface="Times-New-Roman,Bold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CC322E4-0C40-4C4F-A4B1-203B43EB9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24892"/>
              </p:ext>
            </p:extLst>
          </p:nvPr>
        </p:nvGraphicFramePr>
        <p:xfrm>
          <a:off x="1056164" y="3429000"/>
          <a:ext cx="448056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143492775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494555350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3807022664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326416237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927951408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723626056"/>
                    </a:ext>
                  </a:extLst>
                </a:gridCol>
              </a:tblGrid>
              <a:tr h="346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59786"/>
                  </a:ext>
                </a:extLst>
              </a:tr>
              <a:tr h="3462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50834"/>
                  </a:ext>
                </a:extLst>
              </a:tr>
              <a:tr h="3462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09872"/>
                  </a:ext>
                </a:extLst>
              </a:tr>
              <a:tr h="3462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6174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FB0C85-A488-453F-B6D4-D04086AD692D}"/>
              </a:ext>
            </a:extLst>
          </p:cNvPr>
          <p:cNvSpPr txBox="1"/>
          <p:nvPr/>
        </p:nvSpPr>
        <p:spPr>
          <a:xfrm>
            <a:off x="1575435" y="5329488"/>
            <a:ext cx="26860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i="0" u="none" strike="noStrike" baseline="0" dirty="0">
                <a:latin typeface="Times-New-Roman,Bold"/>
              </a:rPr>
              <a:t>16 + 8 + 2 =26</a:t>
            </a:r>
            <a:endParaRPr lang="en-US" sz="2400" dirty="0">
              <a:latin typeface="Times-New-Roman,Bold"/>
            </a:endParaRPr>
          </a:p>
          <a:p>
            <a:pPr algn="l"/>
            <a:endParaRPr lang="en-US" b="1" dirty="0">
              <a:latin typeface="Times-New-Roman,Bold"/>
            </a:endParaRPr>
          </a:p>
          <a:p>
            <a:pPr algn="l"/>
            <a:endParaRPr lang="en-US" b="1" dirty="0">
              <a:latin typeface="Times-New-Roman,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DB688-1C24-4CF1-BC21-860D4A807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1" t="4145" r="1611" b="19344"/>
          <a:stretch/>
        </p:blipFill>
        <p:spPr>
          <a:xfrm>
            <a:off x="6448426" y="2749698"/>
            <a:ext cx="5067300" cy="2724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C7B50-6246-4F28-91EF-4C03E4067775}"/>
              </a:ext>
            </a:extLst>
          </p:cNvPr>
          <p:cNvSpPr txBox="1"/>
          <p:nvPr/>
        </p:nvSpPr>
        <p:spPr>
          <a:xfrm>
            <a:off x="1461294" y="2778738"/>
            <a:ext cx="3729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Times-New-Roman,Bold"/>
              </a:rPr>
              <a:t>Convert 011010</a:t>
            </a:r>
            <a:r>
              <a:rPr lang="en-US" sz="1800" baseline="-30000" dirty="0">
                <a:latin typeface="Times-New-Roman,Bold"/>
              </a:rPr>
              <a:t>2</a:t>
            </a:r>
            <a:r>
              <a:rPr lang="en-US" baseline="-30000" dirty="0">
                <a:latin typeface="Times-New-Roman,Bold"/>
              </a:rPr>
              <a:t> </a:t>
            </a:r>
            <a:r>
              <a:rPr lang="en-US" sz="1800" dirty="0">
                <a:latin typeface="Times-New-Roman,Bold"/>
              </a:rPr>
              <a:t> to Decimal (denary)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32AC8-5AE9-4071-80A7-D1C0233A6ACC}"/>
              </a:ext>
            </a:extLst>
          </p:cNvPr>
          <p:cNvSpPr txBox="1"/>
          <p:nvPr/>
        </p:nvSpPr>
        <p:spPr>
          <a:xfrm>
            <a:off x="1575435" y="600838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-New-Roman,Bold"/>
              </a:rPr>
              <a:t>011010</a:t>
            </a:r>
            <a:r>
              <a:rPr lang="en-US" sz="1800" baseline="-30000" dirty="0">
                <a:latin typeface="Times-New-Roman,Bold"/>
              </a:rPr>
              <a:t>2 </a:t>
            </a:r>
            <a:r>
              <a:rPr lang="en-US" sz="1800" dirty="0">
                <a:latin typeface="Times-New-Roman,Bold"/>
              </a:rPr>
              <a:t>= 26</a:t>
            </a:r>
            <a:r>
              <a:rPr lang="en-US" sz="1800" baseline="-25000" dirty="0">
                <a:latin typeface="Times-New-Roman,Bold"/>
              </a:rPr>
              <a:t>10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274621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3015-B532-46DD-AF8E-B6CF446F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267206"/>
            <a:ext cx="10202248" cy="1038403"/>
          </a:xfrm>
        </p:spPr>
        <p:txBody>
          <a:bodyPr/>
          <a:lstStyle/>
          <a:p>
            <a:pPr algn="ctr"/>
            <a:r>
              <a:rPr lang="en-US" dirty="0"/>
              <a:t>Binary to Octal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82F8E-0F5B-4701-A0D1-1B3481A407AD}"/>
              </a:ext>
            </a:extLst>
          </p:cNvPr>
          <p:cNvSpPr txBox="1"/>
          <p:nvPr/>
        </p:nvSpPr>
        <p:spPr>
          <a:xfrm>
            <a:off x="603457" y="1270098"/>
            <a:ext cx="8723423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group of 3 bits  represents an octal digit </a:t>
            </a:r>
          </a:p>
          <a:p>
            <a:endParaRPr 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the binary digits into groups of three (starting from right) for integer part.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each group of three binary digits to one octal digit.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110101011</a:t>
            </a:r>
            <a:r>
              <a:rPr 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  Divide into groups of 3                                 	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110   101  011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 Convert each group into one octal digit          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        5      3     =  653</a:t>
            </a:r>
            <a:r>
              <a:rPr lang="en-US" sz="2000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4D835C-562B-4943-8526-33E84AB16A90}"/>
              </a:ext>
            </a:extLst>
          </p:cNvPr>
          <p:cNvCxnSpPr/>
          <p:nvPr/>
        </p:nvCxnSpPr>
        <p:spPr>
          <a:xfrm>
            <a:off x="6323330" y="4528185"/>
            <a:ext cx="0" cy="285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8C32AF-B19A-4560-B12A-6A986E146630}"/>
              </a:ext>
            </a:extLst>
          </p:cNvPr>
          <p:cNvCxnSpPr/>
          <p:nvPr/>
        </p:nvCxnSpPr>
        <p:spPr>
          <a:xfrm>
            <a:off x="6917690" y="4585335"/>
            <a:ext cx="0" cy="285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72EE6B-5599-45AB-83C8-36246BF8E78F}"/>
              </a:ext>
            </a:extLst>
          </p:cNvPr>
          <p:cNvCxnSpPr/>
          <p:nvPr/>
        </p:nvCxnSpPr>
        <p:spPr>
          <a:xfrm>
            <a:off x="7404100" y="4585335"/>
            <a:ext cx="0" cy="285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 descr="Diagram, schematic, box and whisker chart&#10;&#10;Description automatically generated">
            <a:extLst>
              <a:ext uri="{FF2B5EF4-FFF2-40B4-BE49-F238E27FC236}">
                <a16:creationId xmlns:a16="http://schemas.microsoft.com/office/drawing/2014/main" id="{20BB6D0E-C4B7-4F4B-B3CA-28E726C02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23033" r="10049" b="3607"/>
          <a:stretch/>
        </p:blipFill>
        <p:spPr>
          <a:xfrm>
            <a:off x="8842026" y="2657963"/>
            <a:ext cx="2892488" cy="246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6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7160-9209-4074-83F2-080839E5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55" y="0"/>
            <a:ext cx="10202248" cy="1000303"/>
          </a:xfrm>
        </p:spPr>
        <p:txBody>
          <a:bodyPr/>
          <a:lstStyle/>
          <a:p>
            <a:pPr algn="ctr"/>
            <a:r>
              <a:rPr lang="en-US" dirty="0"/>
              <a:t>Binary to Hexadecimal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02201-D1AC-4525-BEB8-A48283E1E7E1}"/>
              </a:ext>
            </a:extLst>
          </p:cNvPr>
          <p:cNvSpPr txBox="1"/>
          <p:nvPr/>
        </p:nvSpPr>
        <p:spPr>
          <a:xfrm>
            <a:off x="1196340" y="2889923"/>
            <a:ext cx="3439159" cy="35086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Binary to hex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10101001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1010   1001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8+2      8 + 1</a:t>
            </a:r>
          </a:p>
          <a:p>
            <a:pPr marL="342900" indent="-342900">
              <a:buAutoNum type="arabicPlain" startAt="1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9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           9            =A9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43C09A67-C532-44E8-AB06-9D434736E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t="994" r="6083" b="1893"/>
          <a:stretch/>
        </p:blipFill>
        <p:spPr>
          <a:xfrm>
            <a:off x="10028989" y="646785"/>
            <a:ext cx="1540711" cy="448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FACCD-E11E-4BD8-8AD2-39B1B3A5BABC}"/>
              </a:ext>
            </a:extLst>
          </p:cNvPr>
          <p:cNvSpPr txBox="1"/>
          <p:nvPr/>
        </p:nvSpPr>
        <p:spPr>
          <a:xfrm>
            <a:off x="622300" y="1485243"/>
            <a:ext cx="6096000" cy="919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each group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4 bits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hexadecimal digit </a:t>
            </a:r>
          </a:p>
          <a:p>
            <a:endParaRPr lang="en-US" sz="1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each group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digits to one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digit.</a:t>
            </a:r>
          </a:p>
        </p:txBody>
      </p:sp>
    </p:spTree>
    <p:extLst>
      <p:ext uri="{BB962C8B-B14F-4D97-AF65-F5344CB8AC3E}">
        <p14:creationId xmlns:p14="http://schemas.microsoft.com/office/powerpoint/2010/main" val="47779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6C755-2397-40D0-A95C-B44A63410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2362"/>
            <a:ext cx="3814549" cy="3354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</a:rPr>
              <a:t>OCTAL</a:t>
            </a:r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3A3B6077-1C53-4BC8-9838-440F69D54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32" y="685800"/>
            <a:ext cx="470458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93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F6DD5F-8937-4B3E-911F-EB7A7D399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11144A-98D8-4F6D-AEFF-CFBAC766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62355F-6041-49B6-9ADE-ADA617C2A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1741" y="3249454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A36BA93-6E64-4A0E-B2C4-34541F175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83790" y="3249455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E090D-0850-4E7D-AE85-9C7D6894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5801"/>
            <a:ext cx="3162299" cy="4314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</a:rPr>
              <a:t>Converting Octal to Binary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1A54DD3-52B8-4FBE-9A57-9F3989BF8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7305" r="55590" b="9029"/>
          <a:stretch/>
        </p:blipFill>
        <p:spPr>
          <a:xfrm>
            <a:off x="6306521" y="2104108"/>
            <a:ext cx="4574941" cy="3577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EFA8AB-F5D2-4D12-A853-9089333EF170}"/>
              </a:ext>
            </a:extLst>
          </p:cNvPr>
          <p:cNvSpPr txBox="1"/>
          <p:nvPr/>
        </p:nvSpPr>
        <p:spPr>
          <a:xfrm>
            <a:off x="4992683" y="599131"/>
            <a:ext cx="6385661" cy="253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Represent each number to its binary equivalent.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Then combine the groups</a:t>
            </a:r>
          </a:p>
        </p:txBody>
      </p:sp>
    </p:spTree>
    <p:extLst>
      <p:ext uri="{BB962C8B-B14F-4D97-AF65-F5344CB8AC3E}">
        <p14:creationId xmlns:p14="http://schemas.microsoft.com/office/powerpoint/2010/main" val="1561532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2930-6048-4DFC-AB57-602BD889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254" y="214361"/>
            <a:ext cx="10202248" cy="103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Octal to Decimal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147AD48-039E-496A-9A28-22CC85AAB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54" y="3934599"/>
            <a:ext cx="4615484" cy="275004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1FCC47E-B6EA-410F-9818-BE3B747D8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 t="22707" r="21306" b="9053"/>
          <a:stretch/>
        </p:blipFill>
        <p:spPr>
          <a:xfrm>
            <a:off x="6817139" y="1167161"/>
            <a:ext cx="4852007" cy="414245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6E258D-EF8F-4ACE-BF43-7D5760BD3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06829"/>
              </p:ext>
            </p:extLst>
          </p:nvPr>
        </p:nvGraphicFramePr>
        <p:xfrm>
          <a:off x="996716" y="1251761"/>
          <a:ext cx="3504164" cy="1713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1083">
                  <a:extLst>
                    <a:ext uri="{9D8B030D-6E8A-4147-A177-3AD203B41FA5}">
                      <a16:colId xmlns:a16="http://schemas.microsoft.com/office/drawing/2014/main" val="3807022664"/>
                    </a:ext>
                  </a:extLst>
                </a:gridCol>
                <a:gridCol w="869401">
                  <a:extLst>
                    <a:ext uri="{9D8B030D-6E8A-4147-A177-3AD203B41FA5}">
                      <a16:colId xmlns:a16="http://schemas.microsoft.com/office/drawing/2014/main" val="326416237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2927951408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723626056"/>
                    </a:ext>
                  </a:extLst>
                </a:gridCol>
              </a:tblGrid>
              <a:tr h="351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ova Light"/>
                          <a:ea typeface="+mn-ea"/>
                          <a:cs typeface="+mn-cs"/>
                        </a:rPr>
                        <a:t>8</a:t>
                      </a:r>
                      <a:r>
                        <a:rPr kumimoji="0" lang="en-US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ova Ligh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ova Light"/>
                          <a:ea typeface="+mn-ea"/>
                          <a:cs typeface="+mn-cs"/>
                        </a:rPr>
                        <a:t>8</a:t>
                      </a:r>
                      <a:r>
                        <a:rPr kumimoji="0" lang="en-US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ova Ligh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ova Light"/>
                          <a:ea typeface="+mn-ea"/>
                          <a:cs typeface="+mn-cs"/>
                        </a:rPr>
                        <a:t>8</a:t>
                      </a:r>
                      <a:r>
                        <a:rPr kumimoji="0" lang="en-US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ova Ligh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r>
                        <a:rPr lang="en-US" baseline="30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59786"/>
                  </a:ext>
                </a:extLst>
              </a:tr>
              <a:tr h="35192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350834"/>
                  </a:ext>
                </a:extLst>
              </a:tr>
              <a:tr h="3519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09872"/>
                  </a:ext>
                </a:extLst>
              </a:tr>
              <a:tr h="6158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617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848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090D-0850-4E7D-AE85-9C7D6894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295" y="270997"/>
            <a:ext cx="10202248" cy="62167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Octal to Hexadecimal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5F491A0-D71A-4EBA-ABC1-60A3CBE93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5" r="18647" b="3349"/>
          <a:stretch/>
        </p:blipFill>
        <p:spPr>
          <a:xfrm>
            <a:off x="91441" y="1889760"/>
            <a:ext cx="3667760" cy="2618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7595A-E885-4692-9F75-7206E1E4287F}"/>
              </a:ext>
            </a:extLst>
          </p:cNvPr>
          <p:cNvSpPr txBox="1"/>
          <p:nvPr/>
        </p:nvSpPr>
        <p:spPr>
          <a:xfrm>
            <a:off x="4368800" y="1197854"/>
            <a:ext cx="76509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you have to write all the octal digits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then write binary equivalent of each octal digit one by one in 3-3 binary pair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combine all the binary pairs. Now make 4-4 binary pair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decimal equivalent of each binary pair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   4     5     2    		 (write all octal digits)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   100   101   010  	 (write its binary equivalent)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001100101010            	(combine all binary digits)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0011  0010  1010        	(make 4-4 binary pair)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3     2        10          	(write decimal equivalent of each binary pair)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3     2        A        		(convert digit 10 to 15 into character A to F)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=32A</a:t>
            </a:r>
          </a:p>
        </p:txBody>
      </p:sp>
    </p:spTree>
    <p:extLst>
      <p:ext uri="{BB962C8B-B14F-4D97-AF65-F5344CB8AC3E}">
        <p14:creationId xmlns:p14="http://schemas.microsoft.com/office/powerpoint/2010/main" val="2717784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9C0EA8-1D7C-4958-8088-FCCA7A14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0D6DE-A23B-4C22-B47F-8F693347E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14FB4-6458-4E1D-B46C-BBE29EDFC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F0F7CE-15DE-4549-B1AD-71D91FB5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182352" cy="6857998"/>
          </a:xfrm>
          <a:custGeom>
            <a:avLst/>
            <a:gdLst>
              <a:gd name="connsiteX0" fmla="*/ 0 w 5182352"/>
              <a:gd name="connsiteY0" fmla="*/ 0 h 6857998"/>
              <a:gd name="connsiteX1" fmla="*/ 2818507 w 5182352"/>
              <a:gd name="connsiteY1" fmla="*/ 0 h 6857998"/>
              <a:gd name="connsiteX2" fmla="*/ 2930927 w 5182352"/>
              <a:gd name="connsiteY2" fmla="*/ 43392 h 6857998"/>
              <a:gd name="connsiteX3" fmla="*/ 5182352 w 5182352"/>
              <a:gd name="connsiteY3" fmla="*/ 3428998 h 6857998"/>
              <a:gd name="connsiteX4" fmla="*/ 2930927 w 5182352"/>
              <a:gd name="connsiteY4" fmla="*/ 6814605 h 6857998"/>
              <a:gd name="connsiteX5" fmla="*/ 2818504 w 5182352"/>
              <a:gd name="connsiteY5" fmla="*/ 6857998 h 6857998"/>
              <a:gd name="connsiteX6" fmla="*/ 0 w 5182352"/>
              <a:gd name="connsiteY6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2352" h="6857998">
                <a:moveTo>
                  <a:pt x="0" y="0"/>
                </a:moveTo>
                <a:lnTo>
                  <a:pt x="2818507" y="0"/>
                </a:lnTo>
                <a:lnTo>
                  <a:pt x="2930927" y="43392"/>
                </a:lnTo>
                <a:cubicBezTo>
                  <a:pt x="4251985" y="590036"/>
                  <a:pt x="5182352" y="1899962"/>
                  <a:pt x="5182352" y="3428998"/>
                </a:cubicBezTo>
                <a:cubicBezTo>
                  <a:pt x="5182352" y="4958035"/>
                  <a:pt x="4251985" y="6267961"/>
                  <a:pt x="2930927" y="6814605"/>
                </a:cubicBezTo>
                <a:lnTo>
                  <a:pt x="2818504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E8246-0300-4984-A2E9-2F0AD525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801"/>
            <a:ext cx="4080681" cy="365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</a:rPr>
              <a:t>Decimal Conversion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3D651D50-AFE8-4258-90FE-E239C3138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1600" y="2"/>
            <a:ext cx="7010401" cy="6857998"/>
          </a:xfrm>
          <a:custGeom>
            <a:avLst/>
            <a:gdLst>
              <a:gd name="connsiteX0" fmla="*/ 2363848 w 7010401"/>
              <a:gd name="connsiteY0" fmla="*/ 0 h 6857998"/>
              <a:gd name="connsiteX1" fmla="*/ 7010401 w 7010401"/>
              <a:gd name="connsiteY1" fmla="*/ 0 h 6857998"/>
              <a:gd name="connsiteX2" fmla="*/ 7010401 w 7010401"/>
              <a:gd name="connsiteY2" fmla="*/ 6857998 h 6857998"/>
              <a:gd name="connsiteX3" fmla="*/ 2363845 w 7010401"/>
              <a:gd name="connsiteY3" fmla="*/ 6857998 h 6857998"/>
              <a:gd name="connsiteX4" fmla="*/ 2251425 w 7010401"/>
              <a:gd name="connsiteY4" fmla="*/ 6814606 h 6857998"/>
              <a:gd name="connsiteX5" fmla="*/ 0 w 7010401"/>
              <a:gd name="connsiteY5" fmla="*/ 3429000 h 6857998"/>
              <a:gd name="connsiteX6" fmla="*/ 2251425 w 7010401"/>
              <a:gd name="connsiteY6" fmla="*/ 4339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0401" h="6857998">
                <a:moveTo>
                  <a:pt x="2363848" y="0"/>
                </a:moveTo>
                <a:lnTo>
                  <a:pt x="7010401" y="0"/>
                </a:lnTo>
                <a:lnTo>
                  <a:pt x="7010401" y="6857998"/>
                </a:lnTo>
                <a:lnTo>
                  <a:pt x="2363845" y="6857998"/>
                </a:lnTo>
                <a:lnTo>
                  <a:pt x="2251425" y="6814606"/>
                </a:lnTo>
                <a:cubicBezTo>
                  <a:pt x="930367" y="6267962"/>
                  <a:pt x="0" y="4958036"/>
                  <a:pt x="0" y="3429000"/>
                </a:cubicBezTo>
                <a:cubicBezTo>
                  <a:pt x="0" y="1899963"/>
                  <a:pt x="930367" y="590037"/>
                  <a:pt x="2251425" y="4339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2259365-C808-4A12-8EA7-2A5D58A9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99" y="999221"/>
            <a:ext cx="4859557" cy="48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2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2930-6048-4DFC-AB57-602BD889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467" y="110023"/>
            <a:ext cx="10202248" cy="1037400"/>
          </a:xfrm>
        </p:spPr>
        <p:txBody>
          <a:bodyPr/>
          <a:lstStyle/>
          <a:p>
            <a:pPr algn="ctr"/>
            <a:r>
              <a:rPr lang="en-US" dirty="0"/>
              <a:t>Convert Decimal to Binary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F327FA6-C995-4CAD-B508-693D3BE60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86" b="4816"/>
          <a:stretch/>
        </p:blipFill>
        <p:spPr>
          <a:xfrm>
            <a:off x="367135" y="2643042"/>
            <a:ext cx="4533588" cy="3497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048BE3-4ABB-45BF-A44C-A79D24B1DB1C}"/>
              </a:ext>
            </a:extLst>
          </p:cNvPr>
          <p:cNvSpPr txBox="1"/>
          <p:nvPr/>
        </p:nvSpPr>
        <p:spPr>
          <a:xfrm>
            <a:off x="614784" y="2273710"/>
            <a:ext cx="4533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Descending Powers of Two and Subtraction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5A3A184-C003-45D5-9187-E82F96F90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78467"/>
              </p:ext>
            </p:extLst>
          </p:nvPr>
        </p:nvGraphicFramePr>
        <p:xfrm>
          <a:off x="6193999" y="2767684"/>
          <a:ext cx="2194560" cy="2651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39559552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22277496"/>
                    </a:ext>
                  </a:extLst>
                </a:gridCol>
              </a:tblGrid>
              <a:tr h="44143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Remainder (R)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966512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156 / 2 = 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230564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 / 2 = 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2472204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 / 2 = 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757038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/ 2 =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919637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/ 2 =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3784138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/ 2 =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466701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/ 2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855682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/ 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68457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26A69C-680E-4B23-891D-BB60ABFF405B}"/>
              </a:ext>
            </a:extLst>
          </p:cNvPr>
          <p:cNvSpPr txBox="1"/>
          <p:nvPr/>
        </p:nvSpPr>
        <p:spPr>
          <a:xfrm>
            <a:off x="6028956" y="5682417"/>
            <a:ext cx="402182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156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will be 10011100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0206F-60B3-42D0-8725-67B0E5A80174}"/>
              </a:ext>
            </a:extLst>
          </p:cNvPr>
          <p:cNvSpPr txBox="1"/>
          <p:nvPr/>
        </p:nvSpPr>
        <p:spPr>
          <a:xfrm>
            <a:off x="9037679" y="2503749"/>
            <a:ext cx="2971800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popular way to convert a decimal number into the binary. The decimal number is progressively divided by 2 and the remainder is written after each division.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remainder is written from the bottom 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B81456-5441-4BD8-B918-4A6F29F37B59}"/>
              </a:ext>
            </a:extLst>
          </p:cNvPr>
          <p:cNvSpPr txBox="1"/>
          <p:nvPr/>
        </p:nvSpPr>
        <p:spPr>
          <a:xfrm>
            <a:off x="6193999" y="2247791"/>
            <a:ext cx="2555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Dabble Method</a:t>
            </a:r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C4C0A3-0842-4774-A4F5-FEF8A6BF05F9}"/>
              </a:ext>
            </a:extLst>
          </p:cNvPr>
          <p:cNvCxnSpPr/>
          <p:nvPr/>
        </p:nvCxnSpPr>
        <p:spPr>
          <a:xfrm flipV="1">
            <a:off x="8582025" y="3257550"/>
            <a:ext cx="0" cy="202882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DA37CAD-6251-4694-AB91-A66B2FC2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" y="1323683"/>
            <a:ext cx="1003805" cy="1003805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5DDE552-2193-48CF-9A72-73E0F5BCC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99" y="1759098"/>
            <a:ext cx="858025" cy="8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81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7C89-1989-4EB9-A515-7788F9C5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69" y="290873"/>
            <a:ext cx="10202248" cy="657059"/>
          </a:xfrm>
        </p:spPr>
        <p:txBody>
          <a:bodyPr anchor="t"/>
          <a:lstStyle/>
          <a:p>
            <a:pPr algn="ctr"/>
            <a:r>
              <a:rPr lang="en-US" dirty="0"/>
              <a:t>Decimal to Octal</a:t>
            </a:r>
          </a:p>
        </p:txBody>
      </p:sp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5AF21376-6A53-4112-B59A-67CF7F5F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654" y="1847602"/>
            <a:ext cx="3281857" cy="2461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D9170-668A-45F9-91BE-7508FECEEC48}"/>
              </a:ext>
            </a:extLst>
          </p:cNvPr>
          <p:cNvSpPr txBox="1"/>
          <p:nvPr/>
        </p:nvSpPr>
        <p:spPr>
          <a:xfrm>
            <a:off x="704569" y="20083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Convert decimal number 98 into Octal number.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12E1B-6145-4D09-8DFE-61DFBE092F67}"/>
              </a:ext>
            </a:extLst>
          </p:cNvPr>
          <p:cNvSpPr txBox="1"/>
          <p:nvPr/>
        </p:nvSpPr>
        <p:spPr>
          <a:xfrm>
            <a:off x="704569" y="274727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convert it into binary,</a:t>
            </a:r>
          </a:p>
          <a:p>
            <a:r>
              <a:rPr lang="en-US" dirty="0"/>
              <a:t>= (98)</a:t>
            </a:r>
            <a:r>
              <a:rPr lang="en-US" sz="2400" baseline="-25000" dirty="0"/>
              <a:t>10 </a:t>
            </a:r>
            <a:r>
              <a:rPr lang="en-US" dirty="0"/>
              <a:t>=(1100010)</a:t>
            </a:r>
            <a:r>
              <a:rPr lang="en-US" sz="2400" baseline="-25000" dirty="0"/>
              <a:t>2</a:t>
            </a:r>
          </a:p>
          <a:p>
            <a:endParaRPr lang="en-US" sz="2400" baseline="-25000" dirty="0"/>
          </a:p>
          <a:p>
            <a:r>
              <a:rPr lang="en-US" dirty="0"/>
              <a:t>Then convert each group of 3 bits in binary number.</a:t>
            </a:r>
          </a:p>
          <a:p>
            <a:r>
              <a:rPr lang="en-US" dirty="0"/>
              <a:t>= (001 100 010)</a:t>
            </a:r>
            <a:r>
              <a:rPr lang="en-US" sz="2400" baseline="-25000" dirty="0"/>
              <a:t>2  </a:t>
            </a:r>
            <a:r>
              <a:rPr lang="en-US" dirty="0"/>
              <a:t>     = (001 100 010)</a:t>
            </a:r>
            <a:r>
              <a:rPr lang="en-US" sz="2800" baseline="-25000" dirty="0"/>
              <a:t>2</a:t>
            </a:r>
          </a:p>
          <a:p>
            <a:r>
              <a:rPr lang="en-US" dirty="0"/>
              <a:t>                                        = (1    4     2)</a:t>
            </a:r>
            <a:r>
              <a:rPr lang="en-US" sz="2400" baseline="-25000" dirty="0"/>
              <a:t>8</a:t>
            </a:r>
          </a:p>
          <a:p>
            <a:r>
              <a:rPr lang="en-US" dirty="0"/>
              <a:t>= (142)</a:t>
            </a:r>
            <a:r>
              <a:rPr lang="en-US" sz="2400" baseline="-25000" dirty="0"/>
              <a:t>8</a:t>
            </a:r>
            <a:endParaRPr lang="en-US" baseline="-25000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43108D3-08D7-428F-B3C4-5CB385A68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8" y="960121"/>
            <a:ext cx="1003805" cy="100380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4BB0635-9DD3-41D8-B600-D9C1EAF1E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406" y="946909"/>
            <a:ext cx="858025" cy="8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3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09A230-1F63-4EE2-8589-626E2B6F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08D070-16DD-4BF4-971F-AADF783A5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36" y="0"/>
            <a:ext cx="427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F077EE-04D3-4A70-A642-2D8D92DF2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661" y="0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30E1E-2DFE-41B5-9D16-66285FC8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31" y="681036"/>
            <a:ext cx="4045226" cy="4576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How the computer stores data?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9ADDC97-89EF-4885-8CF7-D83AFB981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r="31473" b="1"/>
          <a:stretch/>
        </p:blipFill>
        <p:spPr>
          <a:xfrm>
            <a:off x="4306956" y="257441"/>
            <a:ext cx="1789044" cy="1899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lose-up of a smart phone&#10;&#10;Description automatically generated with low confidence">
            <a:extLst>
              <a:ext uri="{FF2B5EF4-FFF2-40B4-BE49-F238E27FC236}">
                <a16:creationId xmlns:a16="http://schemas.microsoft.com/office/drawing/2014/main" id="{7D0BB662-9645-43D9-A1AE-3F7218C90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17" y="461965"/>
            <a:ext cx="3414048" cy="1596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0A06C5-E915-4E1F-BDF0-1D7F3A8F4C96}"/>
              </a:ext>
            </a:extLst>
          </p:cNvPr>
          <p:cNvSpPr txBox="1"/>
          <p:nvPr/>
        </p:nvSpPr>
        <p:spPr>
          <a:xfrm>
            <a:off x="4736342" y="2414233"/>
            <a:ext cx="7130980" cy="4186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fully the way a computer store and process data, it is important to know how a computer represents this data.</a:t>
            </a:r>
          </a:p>
          <a:p>
            <a:pPr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Computers are digital because they can only recognize two states on and off because they are </a:t>
            </a:r>
          </a:p>
          <a:p>
            <a:pPr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devices powered by electricity and work by using pulses of voltage.</a:t>
            </a:r>
          </a:p>
          <a:p>
            <a:pPr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circuits in a computer's processor are made up of billions of transistors.  </a:t>
            </a:r>
          </a:p>
          <a:p>
            <a:pPr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Transistors are microscopic (tiny) switches that is activated by the electronic signals it receives in the form of on and off signals. </a:t>
            </a:r>
          </a:p>
          <a:p>
            <a:pPr indent="-228600"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  <a:effectLst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B6643E8-2189-4468-ABE6-56E9DB374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4500" y="3455252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67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EC37-1B8F-4D14-8086-E5EA7832B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775" y="240478"/>
            <a:ext cx="6606450" cy="59004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Convert Decimal to Hex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975E2-7DC1-4F99-B5D0-17BE1A870808}"/>
              </a:ext>
            </a:extLst>
          </p:cNvPr>
          <p:cNvSpPr txBox="1"/>
          <p:nvPr/>
        </p:nvSpPr>
        <p:spPr>
          <a:xfrm>
            <a:off x="6228080" y="1895618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decimal number 540 into hexadecimal number.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0D178-73F4-4B06-845A-B38A097A5480}"/>
              </a:ext>
            </a:extLst>
          </p:cNvPr>
          <p:cNvSpPr txBox="1"/>
          <p:nvPr/>
        </p:nvSpPr>
        <p:spPr>
          <a:xfrm>
            <a:off x="6418581" y="2378964"/>
            <a:ext cx="6179820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(960)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hexadecimal.</a:t>
            </a:r>
          </a:p>
          <a:p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	 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First, divide 960 by 16.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960 ÷ 16 = 60 and remainder = 0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	divide quotient 60 by 16.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60 ÷ 16 = 3 and remainder 12.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	divide 3 by 16, will leave quotient=0 and remainder = 3.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	Write the reminder in r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everse order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	S</a:t>
            </a: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ubstituting the equivalent hexadecimal value for them,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3→3, 12→C and 0→0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(960)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(3C0)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CA730-9EFD-438B-9957-585E84B35B8D}"/>
              </a:ext>
            </a:extLst>
          </p:cNvPr>
          <p:cNvSpPr txBox="1"/>
          <p:nvPr/>
        </p:nvSpPr>
        <p:spPr>
          <a:xfrm>
            <a:off x="459740" y="2761004"/>
            <a:ext cx="3594100" cy="326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First convert it into binary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= (100)</a:t>
            </a:r>
            <a:r>
              <a:rPr lang="en-US" sz="2000" baseline="-25000" dirty="0"/>
              <a:t>10</a:t>
            </a:r>
            <a:r>
              <a:rPr lang="en-US" sz="2000" dirty="0"/>
              <a:t>  =  1100100 </a:t>
            </a:r>
            <a:r>
              <a:rPr lang="en-US" sz="2000" baseline="-25000" dirty="0"/>
              <a:t>2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Then convert to hexadecimal by use grouping of 4 bit of binary number.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= (1100100)</a:t>
            </a:r>
            <a:r>
              <a:rPr lang="en-US" sz="2000" baseline="-25000" dirty="0"/>
              <a:t>2</a:t>
            </a:r>
            <a:r>
              <a:rPr lang="en-US" sz="2000" dirty="0"/>
              <a:t>   = (0110 0100)</a:t>
            </a:r>
            <a:r>
              <a:rPr lang="en-US" sz="2000" baseline="-25000" dirty="0"/>
              <a:t>2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                             = (64)</a:t>
            </a:r>
            <a:r>
              <a:rPr lang="en-US" sz="2000" baseline="-25000" dirty="0"/>
              <a:t>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01525-58B5-4D8F-937D-1CEA5DBF2980}"/>
              </a:ext>
            </a:extLst>
          </p:cNvPr>
          <p:cNvSpPr txBox="1"/>
          <p:nvPr/>
        </p:nvSpPr>
        <p:spPr>
          <a:xfrm>
            <a:off x="233680" y="22121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Convert decimal number 105 into hexadecimal number.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D6F90BA-A3C1-4764-9B4B-CB7EF2FF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8" y="960121"/>
            <a:ext cx="1003805" cy="100380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BC68089-BB49-4B6C-91C5-3A6238196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406" y="946909"/>
            <a:ext cx="858025" cy="8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54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12930-6048-4DFC-AB57-602BD889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2362"/>
            <a:ext cx="3814549" cy="3354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100">
                <a:solidFill>
                  <a:srgbClr val="FFFFFF"/>
                </a:solidFill>
              </a:rPr>
              <a:t>Hexadecimal Conversion</a:t>
            </a:r>
            <a:br>
              <a:rPr lang="en-US" sz="4100">
                <a:solidFill>
                  <a:srgbClr val="FFFFFF"/>
                </a:solidFill>
              </a:rPr>
            </a:br>
            <a:endParaRPr lang="en-US" sz="4100">
              <a:solidFill>
                <a:srgbClr val="FFFFFF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CB37409-550B-4BA7-8662-2C5BBA8DC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26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9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7160-9209-4074-83F2-080839E5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000303"/>
          </a:xfrm>
        </p:spPr>
        <p:txBody>
          <a:bodyPr/>
          <a:lstStyle/>
          <a:p>
            <a:pPr algn="ctr"/>
            <a:r>
              <a:rPr lang="en-US" dirty="0"/>
              <a:t>Hexadecimal to Binary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D0585B-BAE0-4ACD-857F-0EBB78914873}"/>
              </a:ext>
            </a:extLst>
          </p:cNvPr>
          <p:cNvSpPr txBox="1"/>
          <p:nvPr/>
        </p:nvSpPr>
        <p:spPr>
          <a:xfrm>
            <a:off x="7308534" y="2897702"/>
            <a:ext cx="2925443" cy="2308324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A9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A=10          9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1010   1001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A9 = 10101001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43C09A67-C532-44E8-AB06-9D434736E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0" t="994" r="6083" b="1893"/>
          <a:stretch/>
        </p:blipFill>
        <p:spPr>
          <a:xfrm>
            <a:off x="10512869" y="109101"/>
            <a:ext cx="1540711" cy="448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8CB57-71BD-4606-BA45-8B1B32DF9F28}"/>
              </a:ext>
            </a:extLst>
          </p:cNvPr>
          <p:cNvSpPr txBox="1"/>
          <p:nvPr/>
        </p:nvSpPr>
        <p:spPr>
          <a:xfrm>
            <a:off x="501857" y="1803211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Convert A2B</a:t>
            </a:r>
            <a:r>
              <a:rPr lang="en-US" b="1" baseline="-25000" dirty="0"/>
              <a:t>16</a:t>
            </a:r>
            <a:r>
              <a:rPr lang="en-US" b="1" dirty="0"/>
              <a:t> to an equivalent binary number.</a:t>
            </a:r>
          </a:p>
          <a:p>
            <a:endParaRPr lang="en-US" b="1" dirty="0"/>
          </a:p>
          <a:p>
            <a:r>
              <a:rPr lang="en-US" dirty="0"/>
              <a:t>First, convert the given hexadecimal to the equivalent in decimal value.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     2     B</a:t>
            </a:r>
          </a:p>
          <a:p>
            <a:endParaRPr lang="en-US" b="1" dirty="0"/>
          </a:p>
          <a:p>
            <a:pPr marL="342900" indent="-342900">
              <a:buAutoNum type="arabicPlain" startAt="10"/>
            </a:pPr>
            <a:r>
              <a:rPr lang="en-US" b="1" dirty="0"/>
              <a:t>  2    11</a:t>
            </a:r>
          </a:p>
          <a:p>
            <a:pPr marL="342900" indent="-342900">
              <a:buAutoNum type="arabicPlain" startAt="10"/>
            </a:pPr>
            <a:endParaRPr lang="en-US" b="1" dirty="0"/>
          </a:p>
          <a:p>
            <a:r>
              <a:rPr lang="en-US" b="1" dirty="0"/>
              <a:t>Next write the equivalent binary for each</a:t>
            </a:r>
          </a:p>
          <a:p>
            <a:r>
              <a:rPr lang="en-US" b="1" dirty="0"/>
              <a:t>10                      2              11</a:t>
            </a:r>
          </a:p>
          <a:p>
            <a:r>
              <a:rPr lang="en-US" b="1" dirty="0"/>
              <a:t>1010              0010            1011</a:t>
            </a:r>
          </a:p>
          <a:p>
            <a:endParaRPr lang="en-US" dirty="0"/>
          </a:p>
          <a:p>
            <a:r>
              <a:rPr lang="en-US" dirty="0"/>
              <a:t>Combine all  </a:t>
            </a:r>
            <a:r>
              <a:rPr lang="en-US" b="1" dirty="0"/>
              <a:t>101000101011</a:t>
            </a:r>
            <a:r>
              <a:rPr lang="en-US" sz="2800" b="1" baseline="-25000" dirty="0"/>
              <a:t>2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3072739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3435-634F-4BFC-89C0-489189F3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28844"/>
            <a:ext cx="10202248" cy="1325890"/>
          </a:xfrm>
        </p:spPr>
        <p:txBody>
          <a:bodyPr/>
          <a:lstStyle/>
          <a:p>
            <a:pPr algn="ctr"/>
            <a:r>
              <a:rPr lang="en-US" dirty="0"/>
              <a:t>Hexadecimal to Decimal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672E6F-DE41-4BCC-A0B2-DE24B254F013}"/>
              </a:ext>
            </a:extLst>
          </p:cNvPr>
          <p:cNvSpPr txBox="1"/>
          <p:nvPr/>
        </p:nvSpPr>
        <p:spPr>
          <a:xfrm>
            <a:off x="8361666" y="1645001"/>
            <a:ext cx="2684706" cy="2554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     9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16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* 16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+ 9 *16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160 + 9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169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7363E51-2E3A-4ED0-A59D-D3C18699C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01479"/>
              </p:ext>
            </p:extLst>
          </p:nvPr>
        </p:nvGraphicFramePr>
        <p:xfrm>
          <a:off x="8222304" y="4389813"/>
          <a:ext cx="319625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126">
                  <a:extLst>
                    <a:ext uri="{9D8B030D-6E8A-4147-A177-3AD203B41FA5}">
                      <a16:colId xmlns:a16="http://schemas.microsoft.com/office/drawing/2014/main" val="3474641927"/>
                    </a:ext>
                  </a:extLst>
                </a:gridCol>
                <a:gridCol w="1598126">
                  <a:extLst>
                    <a:ext uri="{9D8B030D-6E8A-4147-A177-3AD203B41FA5}">
                      <a16:colId xmlns:a16="http://schemas.microsoft.com/office/drawing/2014/main" val="3232514887"/>
                    </a:ext>
                  </a:extLst>
                </a:gridCol>
              </a:tblGrid>
              <a:tr h="28442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en-US" sz="1800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en-US" sz="1800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91665"/>
                  </a:ext>
                </a:extLst>
              </a:tr>
              <a:tr h="284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44616"/>
                  </a:ext>
                </a:extLst>
              </a:tr>
              <a:tr h="284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112555"/>
                  </a:ext>
                </a:extLst>
              </a:tr>
              <a:tr h="284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*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*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3419"/>
                  </a:ext>
                </a:extLst>
              </a:tr>
              <a:tr h="28442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                 +      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4963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B5BEEA-FE9F-42C9-A51E-C162B9EAB335}"/>
              </a:ext>
            </a:extLst>
          </p:cNvPr>
          <p:cNvSpPr txBox="1"/>
          <p:nvPr/>
        </p:nvSpPr>
        <p:spPr>
          <a:xfrm>
            <a:off x="615789" y="2215926"/>
            <a:ext cx="6391205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hexadecimal number F1 into decimal 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convert it into binary,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= (F1)16     = (1111 0001)2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in binary, value of F and 1 are 1111 and 0001 respectively.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convert it into decimal number multiplying power of its position of base.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(1x2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+1x2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+1x2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+1x2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+0x2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+0x2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+0x2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+1x2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(241)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AE62496-108B-4BB1-8FA8-4FE8B72E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81" y="1143098"/>
            <a:ext cx="1003805" cy="100380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2047406-D448-4FDF-9ED5-257A3B2E1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526" y="1090408"/>
            <a:ext cx="858025" cy="8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59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3435-634F-4BFC-89C0-489189F3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28844"/>
            <a:ext cx="10202248" cy="1325890"/>
          </a:xfrm>
        </p:spPr>
        <p:txBody>
          <a:bodyPr/>
          <a:lstStyle/>
          <a:p>
            <a:pPr algn="ctr"/>
            <a:r>
              <a:rPr lang="en-US" dirty="0"/>
              <a:t>Hexadecimal to Octal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7363E51-2E3A-4ED0-A59D-D3C18699C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107926"/>
              </p:ext>
            </p:extLst>
          </p:nvPr>
        </p:nvGraphicFramePr>
        <p:xfrm>
          <a:off x="7653359" y="2671539"/>
          <a:ext cx="3196251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417">
                  <a:extLst>
                    <a:ext uri="{9D8B030D-6E8A-4147-A177-3AD203B41FA5}">
                      <a16:colId xmlns:a16="http://schemas.microsoft.com/office/drawing/2014/main" val="3474641927"/>
                    </a:ext>
                  </a:extLst>
                </a:gridCol>
                <a:gridCol w="1065417">
                  <a:extLst>
                    <a:ext uri="{9D8B030D-6E8A-4147-A177-3AD203B41FA5}">
                      <a16:colId xmlns:a16="http://schemas.microsoft.com/office/drawing/2014/main" val="3232514887"/>
                    </a:ext>
                  </a:extLst>
                </a:gridCol>
                <a:gridCol w="1065417">
                  <a:extLst>
                    <a:ext uri="{9D8B030D-6E8A-4147-A177-3AD203B41FA5}">
                      <a16:colId xmlns:a16="http://schemas.microsoft.com/office/drawing/2014/main" val="3837930891"/>
                    </a:ext>
                  </a:extLst>
                </a:gridCol>
              </a:tblGrid>
              <a:tr h="28442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91665"/>
                  </a:ext>
                </a:extLst>
              </a:tr>
              <a:tr h="284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44616"/>
                  </a:ext>
                </a:extLst>
              </a:tr>
              <a:tr h="28442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112555"/>
                  </a:ext>
                </a:extLst>
              </a:tr>
              <a:tr h="284427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000110111100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3419"/>
                  </a:ext>
                </a:extLst>
              </a:tr>
              <a:tr h="284427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000  110  111  100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99904"/>
                  </a:ext>
                </a:extLst>
              </a:tr>
              <a:tr h="284427">
                <a:tc gridSpan="3"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0      6      7      4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60674"/>
                  </a:ext>
                </a:extLst>
              </a:tr>
              <a:tr h="284427">
                <a:tc gridSpan="3"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6      7      4 </a:t>
                      </a:r>
                      <a:r>
                        <a:rPr lang="en-US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7755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A7CA54C-AA67-4EAC-8BBB-30FD19995528}"/>
              </a:ext>
            </a:extLst>
          </p:cNvPr>
          <p:cNvSpPr txBox="1"/>
          <p:nvPr/>
        </p:nvSpPr>
        <p:spPr>
          <a:xfrm>
            <a:off x="831055" y="1454733"/>
            <a:ext cx="6265069" cy="499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1BC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1BC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1        B       C </a:t>
            </a:r>
          </a:p>
          <a:p>
            <a:pPr>
              <a:lnSpc>
                <a:spcPct val="200000"/>
              </a:lnSpc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1         11     12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0001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1011  1100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=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000110111100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group them from right to left, each having 3 digits.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000, 110, 111, 100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→0, 110 →6, 111→7, 100→4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 1BC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674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028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9C0EA8-1D7C-4958-8088-FCCA7A14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0D6DE-A23B-4C22-B47F-8F693347E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58504C1-2ED3-452E-978F-5A9D17113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18611" y="1713512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F8E3D02-F8A1-4BBF-A013-532F62366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18610" y="1713512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ADD68-8761-4498-B3C6-15D8AAC2A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469" y="1677388"/>
            <a:ext cx="4959927" cy="28609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</a:rPr>
              <a:t>Worksheet Practice</a:t>
            </a:r>
            <a:br>
              <a:rPr lang="en-US" sz="4800" dirty="0">
                <a:solidFill>
                  <a:srgbClr val="FFFFFF"/>
                </a:solidFill>
              </a:rPr>
            </a:b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A3D27D01-CF33-4DDA-8EEC-4EB337AF2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1" y="1600137"/>
            <a:ext cx="4265571" cy="3657727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979A256-14ED-4FA7-B1D1-1A2D51CB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418612" y="-1789711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EDCF3AD-D5F8-475E-A3D4-5E0D81627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418610" y="-1789711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6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09A230-1F63-4EE2-8589-626E2B6F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08D070-16DD-4BF4-971F-AADF783A5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36" y="0"/>
            <a:ext cx="427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F077EE-04D3-4A70-A642-2D8D92DF2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661" y="0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30E1E-2DFE-41B5-9D16-66285FC8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31" y="681036"/>
            <a:ext cx="3872947" cy="45767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What is Data Representations?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A06C5-E915-4E1F-BDF0-1D7F3A8F4C96}"/>
              </a:ext>
            </a:extLst>
          </p:cNvPr>
          <p:cNvSpPr txBox="1"/>
          <p:nvPr/>
        </p:nvSpPr>
        <p:spPr>
          <a:xfrm>
            <a:off x="4384770" y="493993"/>
            <a:ext cx="7350030" cy="2345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</a:pPr>
            <a:r>
              <a:rPr lang="en-US" sz="1800" dirty="0"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Data Representation refers to the way in which this unprocessed data is stored, processed, and transmitted.</a:t>
            </a:r>
          </a:p>
          <a:p>
            <a:pPr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</a:pPr>
            <a:endParaRPr lang="en-US" dirty="0">
              <a:solidFill>
                <a:schemeClr val="tx2"/>
              </a:solidFill>
              <a:latin typeface="Bookman Old Style" panose="020506040505050202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</a:pPr>
            <a:r>
              <a:rPr lang="en-US" sz="1900" dirty="0">
                <a:solidFill>
                  <a:schemeClr val="tx2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Data can be represented in two ways.</a:t>
            </a:r>
          </a:p>
          <a:p>
            <a:pPr marL="285750" indent="-285750"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Analogue Data</a:t>
            </a:r>
          </a:p>
          <a:p>
            <a:pPr marL="285750" indent="-285750"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Digital data</a:t>
            </a:r>
          </a:p>
          <a:p>
            <a:pPr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</a:pPr>
            <a:endParaRPr lang="en-US" sz="1500" dirty="0">
              <a:solidFill>
                <a:schemeClr val="tx2"/>
              </a:solidFill>
              <a:effectLst/>
              <a:latin typeface="Bookman Old Style" panose="020506040505050202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Aft>
                <a:spcPts val="800"/>
              </a:spcAft>
              <a:buClr>
                <a:schemeClr val="accent5"/>
              </a:buClr>
            </a:pPr>
            <a:endParaRPr lang="en-US" sz="1500" dirty="0">
              <a:solidFill>
                <a:schemeClr val="tx2"/>
              </a:solidFill>
              <a:effectLst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B6643E8-2189-4468-ABE6-56E9DB374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4500" y="3455252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CD06D-7350-BDA1-4B9B-E7A4C9919AF8}"/>
              </a:ext>
            </a:extLst>
          </p:cNvPr>
          <p:cNvSpPr txBox="1"/>
          <p:nvPr/>
        </p:nvSpPr>
        <p:spPr>
          <a:xfrm>
            <a:off x="4554220" y="2847206"/>
            <a:ext cx="6540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Analogue data uses continues waves form that </a:t>
            </a:r>
            <a:r>
              <a:rPr lang="en-US" dirty="0"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varies in strength and quality.</a:t>
            </a:r>
          </a:p>
          <a:p>
            <a:endParaRPr lang="en-US" sz="1800" dirty="0">
              <a:effectLst/>
              <a:latin typeface="Bookman Old Style" panose="020506040505050202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Bookman Old Style" panose="020506040505050202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7" name="Picture 6" descr="Image result for analog signal">
            <a:extLst>
              <a:ext uri="{FF2B5EF4-FFF2-40B4-BE49-F238E27FC236}">
                <a16:creationId xmlns:a16="http://schemas.microsoft.com/office/drawing/2014/main" id="{DA4FAEE7-7592-786E-9CF5-F37B9DCF5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39" y="4087142"/>
            <a:ext cx="4889406" cy="1522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154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09A230-1F63-4EE2-8589-626E2B6F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08D070-16DD-4BF4-971F-AADF783A5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36" y="0"/>
            <a:ext cx="427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F077EE-04D3-4A70-A642-2D8D92DF2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661" y="0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30E1E-2DFE-41B5-9D16-66285FC8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31" y="681036"/>
            <a:ext cx="3872947" cy="45767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What is Data Representations?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B6643E8-2189-4468-ABE6-56E9DB374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4500" y="3455252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8F91AA1-AA3D-EAE5-BE53-B68084B1B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2" name="Picture 2">
            <a:extLst>
              <a:ext uri="{FF2B5EF4-FFF2-40B4-BE49-F238E27FC236}">
                <a16:creationId xmlns:a16="http://schemas.microsoft.com/office/drawing/2014/main" id="{3F2826C3-8C8B-098C-4E27-B503BC3F8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447" y="2518145"/>
            <a:ext cx="5677856" cy="234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7964622B-396E-40BA-EFB7-5B4554C22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581" y="640712"/>
            <a:ext cx="72948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Computers on the other hand cannot process analogue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hey are only capable of processing digital data.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4CB83-A138-4843-E8D5-63AEC6BF78A2}"/>
              </a:ext>
            </a:extLst>
          </p:cNvPr>
          <p:cNvSpPr txBox="1"/>
          <p:nvPr/>
        </p:nvSpPr>
        <p:spPr>
          <a:xfrm>
            <a:off x="5097695" y="55368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Question?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Bookman Old Style" panose="020506040505050202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Why does computer only process digital data.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5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0E1E-2DFE-41B5-9D16-66285FC8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256" y="232920"/>
            <a:ext cx="8504275" cy="461409"/>
          </a:xfrm>
        </p:spPr>
        <p:txBody>
          <a:bodyPr anchor="t">
            <a:normAutofit/>
          </a:bodyPr>
          <a:lstStyle/>
          <a:p>
            <a:r>
              <a:rPr lang="en-US" sz="2400" dirty="0"/>
              <a:t>Why does the computer only process digital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CF6AB-B971-4061-A027-5CFECF7E4CF8}"/>
              </a:ext>
            </a:extLst>
          </p:cNvPr>
          <p:cNvSpPr txBox="1"/>
          <p:nvPr/>
        </p:nvSpPr>
        <p:spPr>
          <a:xfrm>
            <a:off x="430176" y="694329"/>
            <a:ext cx="11199568" cy="6167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The computer is a collection of electronic circuits which is made up </a:t>
            </a:r>
            <a:r>
              <a:rPr lang="en-US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</a:rPr>
              <a:t>billions of </a:t>
            </a:r>
            <a:r>
              <a:rPr lang="en-US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transistors that use electricity in the form of pulse of voltage.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Transistors are microscopic (tiny) switches that is activated by the electronic signals (pulse of voltage) it receives in the form of on and off signals. </a:t>
            </a:r>
          </a:p>
          <a:p>
            <a:pPr>
              <a:lnSpc>
                <a:spcPct val="1500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signals are represented using 0 and 1. </a:t>
            </a:r>
          </a:p>
          <a:p>
            <a:pPr marL="742950" lvl="1" indent="-285750">
              <a:lnSpc>
                <a:spcPct val="150000"/>
              </a:lnSpc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digit (0) zero represents the electronic state of ‘off’ (absence of an electronic charge/voltage). </a:t>
            </a:r>
            <a:r>
              <a:rPr lang="en-US" sz="1800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an current doesn't pass through (the switch is open), this represents a 0. </a:t>
            </a:r>
            <a:endParaRPr lang="en-US" dirty="0">
              <a:solidFill>
                <a:srgbClr val="000000"/>
              </a:solidFill>
              <a:effectLst/>
              <a:latin typeface="Bookman Old Style" panose="02050604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digit (1) one represents the electronic state of on (present of an electronic charge/voltage). If a current passes through the transistor (the switch is closed), this represents a 1. </a:t>
            </a:r>
          </a:p>
          <a:p>
            <a:pPr>
              <a:lnSpc>
                <a:spcPct val="150000"/>
              </a:lnSpc>
              <a:spcAft>
                <a:spcPts val="750"/>
              </a:spcAft>
            </a:pPr>
            <a:r>
              <a:rPr lang="en-US" sz="1800" b="1" dirty="0">
                <a:solidFill>
                  <a:srgbClr val="FF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Question: In pairs describe how a light blub would explain the electronic signal discussed above</a:t>
            </a:r>
          </a:p>
        </p:txBody>
      </p:sp>
    </p:spTree>
    <p:extLst>
      <p:ext uri="{BB962C8B-B14F-4D97-AF65-F5344CB8AC3E}">
        <p14:creationId xmlns:p14="http://schemas.microsoft.com/office/powerpoint/2010/main" val="148228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9A272216-7419-4C87-AB03-82E0DA38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11865473-2487-49BF-B479-E5B2413C9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A350D0A8-258B-4E43-A736-771FE6E31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244" y="9095"/>
            <a:ext cx="4698757" cy="2110772"/>
          </a:xfrm>
          <a:custGeom>
            <a:avLst/>
            <a:gdLst>
              <a:gd name="connsiteX0" fmla="*/ 2240247 w 4698757"/>
              <a:gd name="connsiteY0" fmla="*/ 0 h 2110772"/>
              <a:gd name="connsiteX1" fmla="*/ 4698757 w 4698757"/>
              <a:gd name="connsiteY1" fmla="*/ 0 h 2110772"/>
              <a:gd name="connsiteX2" fmla="*/ 4698757 w 4698757"/>
              <a:gd name="connsiteY2" fmla="*/ 2110772 h 2110772"/>
              <a:gd name="connsiteX3" fmla="*/ 2260357 w 4698757"/>
              <a:gd name="connsiteY3" fmla="*/ 2110772 h 2110772"/>
              <a:gd name="connsiteX4" fmla="*/ 0 w 4698757"/>
              <a:gd name="connsiteY4" fmla="*/ 2110772 h 2110772"/>
              <a:gd name="connsiteX5" fmla="*/ 62244 w 4698757"/>
              <a:gd name="connsiteY5" fmla="*/ 2107629 h 2110772"/>
              <a:gd name="connsiteX6" fmla="*/ 2223877 w 4698757"/>
              <a:gd name="connsiteY6" fmla="*/ 116926 h 211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8757" h="2110772">
                <a:moveTo>
                  <a:pt x="2240247" y="0"/>
                </a:moveTo>
                <a:lnTo>
                  <a:pt x="4698757" y="0"/>
                </a:lnTo>
                <a:lnTo>
                  <a:pt x="4698757" y="2110772"/>
                </a:lnTo>
                <a:lnTo>
                  <a:pt x="2260357" y="2110772"/>
                </a:lnTo>
                <a:lnTo>
                  <a:pt x="0" y="2110772"/>
                </a:lnTo>
                <a:lnTo>
                  <a:pt x="62244" y="2107629"/>
                </a:lnTo>
                <a:cubicBezTo>
                  <a:pt x="1149736" y="1997188"/>
                  <a:pt x="2027291" y="1176609"/>
                  <a:pt x="2223877" y="116926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30E1E-2DFE-41B5-9D16-66285FC8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538609"/>
            <a:ext cx="10363199" cy="11086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the computer stores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CF6AB-B971-4061-A027-5CFECF7E4CF8}"/>
              </a:ext>
            </a:extLst>
          </p:cNvPr>
          <p:cNvSpPr txBox="1"/>
          <p:nvPr/>
        </p:nvSpPr>
        <p:spPr>
          <a:xfrm>
            <a:off x="345440" y="2185872"/>
            <a:ext cx="8006080" cy="4448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50000"/>
              </a:lnSpc>
              <a:spcAft>
                <a:spcPts val="750"/>
              </a:spcAft>
              <a:buClr>
                <a:schemeClr val="accent5"/>
              </a:buClr>
            </a:pPr>
            <a:r>
              <a:rPr lang="en-US" sz="1600" dirty="0">
                <a:solidFill>
                  <a:schemeClr val="tx2"/>
                </a:solidFill>
                <a:effectLst/>
                <a:latin typeface="Bookman Old Style" panose="02050604050505020204" pitchFamily="18" charset="0"/>
              </a:rPr>
              <a:t>The two states of the transistor is often referred to as Binary. </a:t>
            </a:r>
          </a:p>
          <a:p>
            <a:pPr>
              <a:lnSpc>
                <a:spcPct val="150000"/>
              </a:lnSpc>
              <a:spcAft>
                <a:spcPts val="750"/>
              </a:spcAft>
              <a:buClr>
                <a:schemeClr val="accent5"/>
              </a:buClr>
            </a:pPr>
            <a:r>
              <a:rPr lang="en-US" sz="1600" dirty="0">
                <a:solidFill>
                  <a:schemeClr val="tx2"/>
                </a:solidFill>
                <a:effectLst/>
                <a:latin typeface="Bookman Old Style" panose="02050604050505020204" pitchFamily="18" charset="0"/>
              </a:rPr>
              <a:t>All data that is processed by a computer must be stored as binary.  A translation is done on the data that human put into computer such as numbers, text, photos, sound, and video to binary code. </a:t>
            </a:r>
          </a:p>
          <a:p>
            <a:pPr>
              <a:lnSpc>
                <a:spcPct val="150000"/>
              </a:lnSpc>
              <a:spcAft>
                <a:spcPts val="750"/>
              </a:spcAft>
              <a:buClr>
                <a:schemeClr val="accent5"/>
              </a:buClr>
            </a:pPr>
            <a:r>
              <a:rPr lang="en-US" sz="1600" dirty="0">
                <a:solidFill>
                  <a:schemeClr val="tx2"/>
                </a:solidFill>
                <a:effectLst/>
                <a:latin typeface="Bookman Old Style" panose="02050604050505020204" pitchFamily="18" charset="0"/>
              </a:rPr>
              <a:t>The computer uses the binary system to process data. Every character, number, text </a:t>
            </a:r>
            <a:r>
              <a:rPr lang="en-US" sz="1600" dirty="0" err="1">
                <a:solidFill>
                  <a:schemeClr val="tx2"/>
                </a:solidFill>
                <a:effectLst/>
                <a:latin typeface="Bookman Old Style" panose="02050604050505020204" pitchFamily="18" charset="0"/>
              </a:rPr>
              <a:t>ect</a:t>
            </a:r>
            <a:r>
              <a:rPr lang="en-US" sz="1600" dirty="0">
                <a:solidFill>
                  <a:schemeClr val="tx2"/>
                </a:solidFill>
                <a:effectLst/>
                <a:latin typeface="Bookman Old Style" panose="02050604050505020204" pitchFamily="18" charset="0"/>
              </a:rPr>
              <a:t> is stored in the computer as a bit (short for binary digit). </a:t>
            </a:r>
            <a:r>
              <a:rPr lang="en-US" sz="1600" b="1" dirty="0">
                <a:solidFill>
                  <a:srgbClr val="FF0000"/>
                </a:solidFill>
                <a:effectLst/>
                <a:latin typeface="Bookman Old Style" panose="02050604050505020204" pitchFamily="18" charset="0"/>
              </a:rPr>
              <a:t>It is either 0 or 1</a:t>
            </a:r>
          </a:p>
          <a:p>
            <a:pPr>
              <a:lnSpc>
                <a:spcPct val="150000"/>
              </a:lnSpc>
              <a:spcAft>
                <a:spcPts val="750"/>
              </a:spcAft>
              <a:buClr>
                <a:schemeClr val="accent5"/>
              </a:buClr>
            </a:pPr>
            <a:r>
              <a:rPr lang="en-US" sz="1600" b="1" dirty="0">
                <a:solidFill>
                  <a:srgbClr val="00B0F0"/>
                </a:solidFill>
                <a:effectLst/>
                <a:latin typeface="Bookman Old Style" panose="02050604050505020204" pitchFamily="18" charset="0"/>
              </a:rPr>
              <a:t>A bit is the smallest unit of data a computer can represent.  A bit by itself a bit is not very informative</a:t>
            </a:r>
            <a:endParaRPr lang="en-US" sz="1600" b="1" dirty="0">
              <a:solidFill>
                <a:srgbClr val="00B0F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  <a:spcAft>
                <a:spcPts val="750"/>
              </a:spcAft>
              <a:buClr>
                <a:schemeClr val="accent5"/>
              </a:buClr>
            </a:pPr>
            <a:r>
              <a:rPr lang="en-US" sz="1600" dirty="0">
                <a:solidFill>
                  <a:schemeClr val="tx2"/>
                </a:solidFill>
                <a:latin typeface="Bookman Old Style" panose="02050604050505020204" pitchFamily="18" charset="0"/>
              </a:rPr>
              <a:t>For the computer to </a:t>
            </a:r>
            <a:r>
              <a:rPr lang="en-US" sz="1600" dirty="0">
                <a:solidFill>
                  <a:schemeClr val="tx2"/>
                </a:solidFill>
                <a:effectLst/>
                <a:latin typeface="Bookman Old Style" panose="02050604050505020204" pitchFamily="18" charset="0"/>
              </a:rPr>
              <a:t>be able to store or process any form of data in the computer the bits must be combined in 8 bits together to form a unit. This is called a </a:t>
            </a:r>
            <a:r>
              <a:rPr lang="en-US" sz="1600" b="1" dirty="0">
                <a:solidFill>
                  <a:schemeClr val="tx2"/>
                </a:solidFill>
                <a:effectLst/>
                <a:latin typeface="Bookman Old Style" panose="02050604050505020204" pitchFamily="18" charset="0"/>
              </a:rPr>
              <a:t>byte. </a:t>
            </a:r>
            <a:endParaRPr lang="en-US" sz="1600" dirty="0">
              <a:solidFill>
                <a:schemeClr val="tx2"/>
              </a:solidFill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E0C4366-498A-9CB4-B998-3CD00B42D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10" y="2974162"/>
            <a:ext cx="3509750" cy="35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6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0E1E-2DFE-41B5-9D16-66285FC8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76" y="243441"/>
            <a:ext cx="8504275" cy="461409"/>
          </a:xfrm>
        </p:spPr>
        <p:txBody>
          <a:bodyPr anchor="t">
            <a:normAutofit/>
          </a:bodyPr>
          <a:lstStyle/>
          <a:p>
            <a:r>
              <a:rPr lang="en-US" sz="2400" dirty="0"/>
              <a:t>How the computer stores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CF6AB-B971-4061-A027-5CFECF7E4CF8}"/>
              </a:ext>
            </a:extLst>
          </p:cNvPr>
          <p:cNvSpPr txBox="1"/>
          <p:nvPr/>
        </p:nvSpPr>
        <p:spPr>
          <a:xfrm>
            <a:off x="604884" y="1032932"/>
            <a:ext cx="6121036" cy="4194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number of instructions the computer can store in its memory is measured in bytes.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byte is a combination of 8 bits.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represent a single character on the computer the processors has to combine 8 bits together, making up a byte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Computer memory is measured in terms of how many bits it can store.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b="1" dirty="0">
                <a:solidFill>
                  <a:srgbClr val="FF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b="1" baseline="30000" dirty="0">
                <a:solidFill>
                  <a:srgbClr val="FF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7</a:t>
            </a:r>
            <a:r>
              <a:rPr lang="en-US" b="1" dirty="0">
                <a:solidFill>
                  <a:srgbClr val="FF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can be represented in a computer</a:t>
            </a:r>
            <a:endParaRPr 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10454F-1906-4DA1-910C-777701B73884}"/>
              </a:ext>
            </a:extLst>
          </p:cNvPr>
          <p:cNvGrpSpPr/>
          <p:nvPr/>
        </p:nvGrpSpPr>
        <p:grpSpPr>
          <a:xfrm>
            <a:off x="6096000" y="704850"/>
            <a:ext cx="5931562" cy="5160243"/>
            <a:chOff x="6210743" y="1232109"/>
            <a:chExt cx="5931562" cy="5160243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E5CF2552-5A00-493C-8FA7-40B9FDEBC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0100" r="1615"/>
            <a:stretch/>
          </p:blipFill>
          <p:spPr>
            <a:xfrm>
              <a:off x="6210743" y="2769865"/>
              <a:ext cx="4970779" cy="3622487"/>
            </a:xfrm>
            <a:prstGeom prst="rect">
              <a:avLst/>
            </a:prstGeom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F710520E-03DC-40F1-9C0E-62DDCE839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938" y="1232109"/>
              <a:ext cx="3119367" cy="1909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50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0E1E-2DFE-41B5-9D16-66285FC8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176" y="355201"/>
            <a:ext cx="8504275" cy="752239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/>
              <a:t>Data Storage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33432C-6FA4-6A1B-4ABB-24FB0BD2A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608408"/>
              </p:ext>
            </p:extLst>
          </p:nvPr>
        </p:nvGraphicFramePr>
        <p:xfrm>
          <a:off x="1151536" y="995680"/>
          <a:ext cx="9242144" cy="5604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0755">
                  <a:extLst>
                    <a:ext uri="{9D8B030D-6E8A-4147-A177-3AD203B41FA5}">
                      <a16:colId xmlns:a16="http://schemas.microsoft.com/office/drawing/2014/main" val="3573444249"/>
                    </a:ext>
                  </a:extLst>
                </a:gridCol>
                <a:gridCol w="6441389">
                  <a:extLst>
                    <a:ext uri="{9D8B030D-6E8A-4147-A177-3AD203B41FA5}">
                      <a16:colId xmlns:a16="http://schemas.microsoft.com/office/drawing/2014/main" val="1995329428"/>
                    </a:ext>
                  </a:extLst>
                </a:gridCol>
              </a:tblGrid>
              <a:tr h="1438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dirty="0">
                          <a:effectLst/>
                          <a:latin typeface="Bookman Old Style" panose="02050604050505020204" pitchFamily="18" charset="0"/>
                        </a:rPr>
                        <a:t>Data </a:t>
                      </a:r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Q</a:t>
                      </a:r>
                      <a:r>
                        <a:rPr lang="ru-RU" sz="2000" dirty="0">
                          <a:effectLst/>
                          <a:latin typeface="Bookman Old Style" panose="02050604050505020204" pitchFamily="18" charset="0"/>
                        </a:rPr>
                        <a:t>uantity </a:t>
                      </a:r>
                      <a:endParaRPr lang="en-US" sz="20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dirty="0">
                          <a:effectLst/>
                          <a:latin typeface="Bookman Old Style" panose="02050604050505020204" pitchFamily="18" charset="0"/>
                        </a:rPr>
                        <a:t>In </a:t>
                      </a:r>
                      <a:r>
                        <a:rPr lang="en-US" sz="2000" dirty="0">
                          <a:effectLst/>
                          <a:latin typeface="Bookman Old Style" panose="02050604050505020204" pitchFamily="18" charset="0"/>
                        </a:rPr>
                        <a:t>B</a:t>
                      </a:r>
                      <a:r>
                        <a:rPr lang="ru-RU" sz="2000" dirty="0">
                          <a:effectLst/>
                          <a:latin typeface="Bookman Old Style" panose="02050604050505020204" pitchFamily="18" charset="0"/>
                        </a:rPr>
                        <a:t>ytes </a:t>
                      </a:r>
                      <a:endParaRPr lang="en-US" sz="20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3414532"/>
                  </a:ext>
                </a:extLst>
              </a:tr>
              <a:tr h="4431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Bookman Old Style" panose="02050604050505020204" pitchFamily="18" charset="0"/>
                        </a:rPr>
                        <a:t>4 bits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Bookman Old Style" panose="02050604050505020204" pitchFamily="18" charset="0"/>
                        </a:rPr>
                        <a:t>1 Nibble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3825080"/>
                  </a:ext>
                </a:extLst>
              </a:tr>
              <a:tr h="4431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Bookman Old Style" panose="02050604050505020204" pitchFamily="18" charset="0"/>
                        </a:rPr>
                        <a:t>2 nibbles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Bookman Old Style" panose="02050604050505020204" pitchFamily="18" charset="0"/>
                        </a:rPr>
                        <a:t>1 byte</a:t>
                      </a:r>
                      <a:endParaRPr lang="en-US" sz="18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721697"/>
                  </a:ext>
                </a:extLst>
              </a:tr>
              <a:tr h="4431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Bookman Old Style" panose="02050604050505020204" pitchFamily="18" charset="0"/>
                        </a:rPr>
                        <a:t>8 bits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Bookman Old Style" panose="02050604050505020204" pitchFamily="18" charset="0"/>
                        </a:rPr>
                        <a:t>1 bytes</a:t>
                      </a:r>
                      <a:endParaRPr lang="en-US" sz="18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6761668"/>
                  </a:ext>
                </a:extLst>
              </a:tr>
              <a:tr h="4431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Kilobyte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effectLst/>
                          <a:latin typeface="Bookman Old Style" panose="02050604050505020204" pitchFamily="18" charset="0"/>
                        </a:rPr>
                        <a:t>1,024 </a:t>
                      </a:r>
                      <a:endParaRPr lang="en-US" sz="18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046226"/>
                  </a:ext>
                </a:extLst>
              </a:tr>
              <a:tr h="4431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Megabyte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1,048,576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2599681"/>
                  </a:ext>
                </a:extLst>
              </a:tr>
              <a:tr h="4431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Gigabyte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1,073,741,824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6660140"/>
                  </a:ext>
                </a:extLst>
              </a:tr>
              <a:tr h="4431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Terabyte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1,099,511,627,776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319725"/>
                  </a:ext>
                </a:extLst>
              </a:tr>
              <a:tr h="4431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Petabyte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1,125,899,906,842,624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641991"/>
                  </a:ext>
                </a:extLst>
              </a:tr>
              <a:tr h="4431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Exabyte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1,152,921,504,606,846,976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8793675"/>
                  </a:ext>
                </a:extLst>
              </a:tr>
              <a:tr h="6465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effectLst/>
                          <a:latin typeface="Bookman Old Style" panose="02050604050505020204" pitchFamily="18" charset="0"/>
                        </a:rPr>
                        <a:t>Zettabyte </a:t>
                      </a:r>
                      <a:endParaRPr lang="en-US" sz="18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1,180,591,620,717,411,303,424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2011230"/>
                  </a:ext>
                </a:extLst>
              </a:tr>
              <a:tr h="6465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>
                          <a:effectLst/>
                          <a:latin typeface="Bookman Old Style" panose="02050604050505020204" pitchFamily="18" charset="0"/>
                        </a:rPr>
                        <a:t>Yottabyte </a:t>
                      </a:r>
                      <a:endParaRPr lang="en-US" sz="180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dirty="0">
                          <a:effectLst/>
                          <a:latin typeface="Bookman Old Style" panose="02050604050505020204" pitchFamily="18" charset="0"/>
                        </a:rPr>
                        <a:t>1,208,925,819,614,629,174,706,176 </a:t>
                      </a:r>
                      <a:endParaRPr lang="en-US" sz="1800" dirty="0"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521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975233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 overlay</Template>
  <TotalTime>2176</TotalTime>
  <Words>2191</Words>
  <Application>Microsoft Office PowerPoint</Application>
  <PresentationFormat>Widescreen</PresentationFormat>
  <Paragraphs>390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Nova Light</vt:lpstr>
      <vt:lpstr>Bookman Old Style</vt:lpstr>
      <vt:lpstr>Elephant</vt:lpstr>
      <vt:lpstr>Times New Roman</vt:lpstr>
      <vt:lpstr>Times-New-Roman,Bold</vt:lpstr>
      <vt:lpstr>ModOverlayVTI</vt:lpstr>
      <vt:lpstr>Data conversion</vt:lpstr>
      <vt:lpstr>Objectives</vt:lpstr>
      <vt:lpstr>How the computer stores data?</vt:lpstr>
      <vt:lpstr>What is Data Representations?</vt:lpstr>
      <vt:lpstr>What is Data Representations?</vt:lpstr>
      <vt:lpstr>Why does the computer only process digital data?</vt:lpstr>
      <vt:lpstr>How the computer stores data?</vt:lpstr>
      <vt:lpstr>How the computer stores data?</vt:lpstr>
      <vt:lpstr>Data Storage</vt:lpstr>
      <vt:lpstr>Representation of Computer Storage</vt:lpstr>
      <vt:lpstr>Representation of Computer Storage</vt:lpstr>
      <vt:lpstr>Comparison of Data Storage</vt:lpstr>
      <vt:lpstr>The Number System</vt:lpstr>
      <vt:lpstr>A Binary number system has only two digits 0 and 1. Every number (value) is represented with 0 and 1 in this number system. The base of binary number system is 2, because it has only two digits. Binary number system is also positional value system, where each digit has a value expressed in powers of 2</vt:lpstr>
      <vt:lpstr> Octal number system has only eight (8) digits from 0 to 7. Every number (value) represents with 0,1,2,3,4,5,6 and 7 in this number system. The base of octal number system is 8, because it has only 8 digits.  n octal numbering system we represent the binary numbers as a set of 3 digits (23= 8) </vt:lpstr>
      <vt:lpstr>PowerPoint Presentation</vt:lpstr>
      <vt:lpstr>PowerPoint Presentation</vt:lpstr>
      <vt:lpstr>Conversion</vt:lpstr>
      <vt:lpstr>Binary Conversion</vt:lpstr>
      <vt:lpstr>Binary to Decimal (denary)</vt:lpstr>
      <vt:lpstr>Binary to Octal</vt:lpstr>
      <vt:lpstr>Binary to Hexadecimal </vt:lpstr>
      <vt:lpstr>OCTAL</vt:lpstr>
      <vt:lpstr>Converting Octal to Binary</vt:lpstr>
      <vt:lpstr>Octal to Decimal </vt:lpstr>
      <vt:lpstr>Octal to Hexadecimal </vt:lpstr>
      <vt:lpstr>Decimal Conversion</vt:lpstr>
      <vt:lpstr>Convert Decimal to Binary</vt:lpstr>
      <vt:lpstr>Decimal to Octal</vt:lpstr>
      <vt:lpstr>Convert Decimal to Hex</vt:lpstr>
      <vt:lpstr>Hexadecimal Conversion </vt:lpstr>
      <vt:lpstr>Hexadecimal to Binary</vt:lpstr>
      <vt:lpstr>Hexadecimal to Decimal</vt:lpstr>
      <vt:lpstr>Hexadecimal to Octal</vt:lpstr>
      <vt:lpstr>Worksheet Practice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conversion</dc:title>
  <dc:creator>Janet Sterling</dc:creator>
  <cp:lastModifiedBy>Janet Sterling</cp:lastModifiedBy>
  <cp:revision>105</cp:revision>
  <dcterms:created xsi:type="dcterms:W3CDTF">2021-02-23T06:49:36Z</dcterms:created>
  <dcterms:modified xsi:type="dcterms:W3CDTF">2022-09-04T02:44:02Z</dcterms:modified>
</cp:coreProperties>
</file>